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Cormorant Garamond Bold" charset="1" panose="00000800000000000000"/>
      <p:regular r:id="rId14"/>
    </p:embeddedFont>
    <p:embeddedFont>
      <p:font typeface="Poppins" charset="1" panose="00000500000000000000"/>
      <p:regular r:id="rId15"/>
    </p:embeddedFont>
    <p:embeddedFont>
      <p:font typeface="Cormorant Garamond" charset="1" panose="00000500000000000000"/>
      <p:regular r:id="rId16"/>
    </p:embeddedFont>
    <p:embeddedFont>
      <p:font typeface="Montserrat" charset="1" panose="000005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png>
</file>

<file path=ppt/media/image15.svg>
</file>

<file path=ppt/media/image2.jpeg>
</file>

<file path=ppt/media/image3.jpeg>
</file>

<file path=ppt/media/image4.png>
</file>

<file path=ppt/media/image5.svg>
</file>

<file path=ppt/media/image6.jpe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jpeg" Type="http://schemas.openxmlformats.org/officeDocument/2006/relationships/image"/><Relationship Id="rId4" Target="../media/image1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sp>
        <p:nvSpPr>
          <p:cNvPr name="TextBox 2" id="2"/>
          <p:cNvSpPr txBox="true"/>
          <p:nvPr/>
        </p:nvSpPr>
        <p:spPr>
          <a:xfrm rot="0">
            <a:off x="221260" y="3499391"/>
            <a:ext cx="9925396" cy="3959056"/>
          </a:xfrm>
          <a:prstGeom prst="rect">
            <a:avLst/>
          </a:prstGeom>
        </p:spPr>
        <p:txBody>
          <a:bodyPr anchor="t" rtlCol="false" tIns="0" lIns="0" bIns="0" rIns="0">
            <a:spAutoFit/>
          </a:bodyPr>
          <a:lstStyle/>
          <a:p>
            <a:pPr algn="l">
              <a:lnSpc>
                <a:spcPts val="9599"/>
              </a:lnSpc>
            </a:pPr>
            <a:r>
              <a:rPr lang="en-US" sz="6856" b="true">
                <a:solidFill>
                  <a:srgbClr val="051D40"/>
                </a:solidFill>
                <a:latin typeface="Cormorant Garamond Bold"/>
                <a:ea typeface="Cormorant Garamond Bold"/>
                <a:cs typeface="Cormorant Garamond Bold"/>
                <a:sym typeface="Cormorant Garamond Bold"/>
              </a:rPr>
              <a:t>AI-Driven Entity </a:t>
            </a:r>
          </a:p>
          <a:p>
            <a:pPr algn="l">
              <a:lnSpc>
                <a:spcPts val="9599"/>
              </a:lnSpc>
            </a:pPr>
            <a:r>
              <a:rPr lang="en-US" sz="6856" b="true">
                <a:solidFill>
                  <a:srgbClr val="051D40"/>
                </a:solidFill>
                <a:latin typeface="Cormorant Garamond Bold"/>
                <a:ea typeface="Cormorant Garamond Bold"/>
                <a:cs typeface="Cormorant Garamond Bold"/>
                <a:sym typeface="Cormorant Garamond Bold"/>
              </a:rPr>
              <a:t>Intelligence &amp; Risk Analysis</a:t>
            </a:r>
          </a:p>
          <a:p>
            <a:pPr algn="l">
              <a:lnSpc>
                <a:spcPts val="12819"/>
              </a:lnSpc>
              <a:spcBef>
                <a:spcPct val="0"/>
              </a:spcBef>
            </a:pPr>
          </a:p>
        </p:txBody>
      </p:sp>
      <p:grpSp>
        <p:nvGrpSpPr>
          <p:cNvPr name="Group 3" id="3"/>
          <p:cNvGrpSpPr/>
          <p:nvPr/>
        </p:nvGrpSpPr>
        <p:grpSpPr>
          <a:xfrm rot="0">
            <a:off x="16420234" y="-1717598"/>
            <a:ext cx="3735531" cy="373553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747857" y="-643475"/>
            <a:ext cx="1286950" cy="128695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929195" y="8389571"/>
            <a:ext cx="3735531" cy="373553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6744200" y="2827372"/>
            <a:ext cx="14099416" cy="16546452"/>
            <a:chOff x="0" y="0"/>
            <a:chExt cx="18799221" cy="22061936"/>
          </a:xfrm>
        </p:grpSpPr>
        <p:grpSp>
          <p:nvGrpSpPr>
            <p:cNvPr name="Group 13" id="13"/>
            <p:cNvGrpSpPr/>
            <p:nvPr/>
          </p:nvGrpSpPr>
          <p:grpSpPr>
            <a:xfrm rot="0">
              <a:off x="0" y="3262715"/>
              <a:ext cx="18799221" cy="1879922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6" id="16"/>
            <p:cNvSpPr/>
            <p:nvPr/>
          </p:nvSpPr>
          <p:spPr>
            <a:xfrm flipH="false" flipV="false" rot="0">
              <a:off x="3546523" y="5839175"/>
              <a:ext cx="11706176" cy="2311970"/>
            </a:xfrm>
            <a:custGeom>
              <a:avLst/>
              <a:gdLst/>
              <a:ahLst/>
              <a:cxnLst/>
              <a:rect r="r" b="b" t="t" l="l"/>
              <a:pathLst>
                <a:path h="2311970" w="11706176">
                  <a:moveTo>
                    <a:pt x="0" y="0"/>
                  </a:moveTo>
                  <a:lnTo>
                    <a:pt x="11706176" y="0"/>
                  </a:lnTo>
                  <a:lnTo>
                    <a:pt x="11706176" y="2311970"/>
                  </a:lnTo>
                  <a:lnTo>
                    <a:pt x="0" y="2311970"/>
                  </a:lnTo>
                  <a:lnTo>
                    <a:pt x="0" y="0"/>
                  </a:lnTo>
                  <a:close/>
                </a:path>
              </a:pathLst>
            </a:custGeom>
            <a:blipFill>
              <a:blip r:embed="rId2"/>
              <a:stretch>
                <a:fillRect l="0" t="0" r="0" b="0"/>
              </a:stretch>
            </a:blipFill>
          </p:spPr>
        </p:sp>
        <p:grpSp>
          <p:nvGrpSpPr>
            <p:cNvPr name="Group 17" id="17"/>
            <p:cNvGrpSpPr>
              <a:grpSpLocks noChangeAspect="true"/>
            </p:cNvGrpSpPr>
            <p:nvPr/>
          </p:nvGrpSpPr>
          <p:grpSpPr>
            <a:xfrm rot="0">
              <a:off x="3301888" y="0"/>
              <a:ext cx="12195445" cy="6995160"/>
              <a:chOff x="0" y="0"/>
              <a:chExt cx="7981950" cy="4578350"/>
            </a:xfrm>
          </p:grpSpPr>
          <p:sp>
            <p:nvSpPr>
              <p:cNvPr name="Freeform 18" id="18"/>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242424"/>
              </a:solidFill>
            </p:spPr>
          </p:sp>
          <p:sp>
            <p:nvSpPr>
              <p:cNvPr name="Freeform 19" id="19"/>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20" id="20"/>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21" id="21"/>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22" id="22"/>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3"/>
                <a:stretch>
                  <a:fillRect l="0" t="-3261" r="0" b="-3261"/>
                </a:stretch>
              </a:blipFill>
            </p:spPr>
          </p:sp>
        </p:gr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517814" y="-315404"/>
            <a:ext cx="3964281" cy="10917809"/>
            <a:chOff x="0" y="0"/>
            <a:chExt cx="1044090" cy="2875472"/>
          </a:xfrm>
        </p:grpSpPr>
        <p:sp>
          <p:nvSpPr>
            <p:cNvPr name="Freeform 3" id="3"/>
            <p:cNvSpPr/>
            <p:nvPr/>
          </p:nvSpPr>
          <p:spPr>
            <a:xfrm flipH="false" flipV="false" rot="0">
              <a:off x="0" y="0"/>
              <a:ext cx="1044090" cy="2875472"/>
            </a:xfrm>
            <a:custGeom>
              <a:avLst/>
              <a:gdLst/>
              <a:ahLst/>
              <a:cxnLst/>
              <a:rect r="r" b="b" t="t" l="l"/>
              <a:pathLst>
                <a:path h="2875472" w="1044090">
                  <a:moveTo>
                    <a:pt x="0" y="0"/>
                  </a:moveTo>
                  <a:lnTo>
                    <a:pt x="1044090" y="0"/>
                  </a:lnTo>
                  <a:lnTo>
                    <a:pt x="1044090" y="2875472"/>
                  </a:lnTo>
                  <a:lnTo>
                    <a:pt x="0" y="2875472"/>
                  </a:lnTo>
                  <a:close/>
                </a:path>
              </a:pathLst>
            </a:custGeom>
            <a:solidFill>
              <a:srgbClr val="145DA0"/>
            </a:solidFill>
            <a:ln cap="sq">
              <a:noFill/>
              <a:prstDash val="solid"/>
              <a:miter/>
            </a:ln>
          </p:spPr>
        </p:sp>
        <p:sp>
          <p:nvSpPr>
            <p:cNvPr name="TextBox 4" id="4"/>
            <p:cNvSpPr txBox="true"/>
            <p:nvPr/>
          </p:nvSpPr>
          <p:spPr>
            <a:xfrm>
              <a:off x="0" y="-38100"/>
              <a:ext cx="1044090" cy="291357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5" id="5"/>
          <p:cNvSpPr txBox="true"/>
          <p:nvPr/>
        </p:nvSpPr>
        <p:spPr>
          <a:xfrm rot="0">
            <a:off x="1772516" y="1641132"/>
            <a:ext cx="6760246" cy="1242813"/>
          </a:xfrm>
          <a:prstGeom prst="rect">
            <a:avLst/>
          </a:prstGeom>
        </p:spPr>
        <p:txBody>
          <a:bodyPr anchor="t" rtlCol="false" tIns="0" lIns="0" bIns="0" rIns="0">
            <a:spAutoFit/>
          </a:bodyPr>
          <a:lstStyle/>
          <a:p>
            <a:pPr algn="l">
              <a:lnSpc>
                <a:spcPts val="10248"/>
              </a:lnSpc>
              <a:spcBef>
                <a:spcPct val="0"/>
              </a:spcBef>
            </a:pPr>
            <a:r>
              <a:rPr lang="en-US" b="true" sz="7320">
                <a:solidFill>
                  <a:srgbClr val="051D40"/>
                </a:solidFill>
                <a:latin typeface="Cormorant Garamond Bold"/>
                <a:ea typeface="Cormorant Garamond Bold"/>
                <a:cs typeface="Cormorant Garamond Bold"/>
                <a:sym typeface="Cormorant Garamond Bold"/>
              </a:rPr>
              <a:t>Overview</a:t>
            </a:r>
          </a:p>
        </p:txBody>
      </p:sp>
      <p:grpSp>
        <p:nvGrpSpPr>
          <p:cNvPr name="Group 6" id="6"/>
          <p:cNvGrpSpPr/>
          <p:nvPr/>
        </p:nvGrpSpPr>
        <p:grpSpPr>
          <a:xfrm rot="0">
            <a:off x="-1867766" y="-1614217"/>
            <a:ext cx="3735531" cy="373553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11796731" y="447246"/>
            <a:ext cx="5972616" cy="9392508"/>
          </a:xfrm>
          <a:custGeom>
            <a:avLst/>
            <a:gdLst/>
            <a:ahLst/>
            <a:cxnLst/>
            <a:rect r="r" b="b" t="t" l="l"/>
            <a:pathLst>
              <a:path h="9392508" w="5972616">
                <a:moveTo>
                  <a:pt x="0" y="0"/>
                </a:moveTo>
                <a:lnTo>
                  <a:pt x="5972616" y="0"/>
                </a:lnTo>
                <a:lnTo>
                  <a:pt x="5972616" y="9392508"/>
                </a:lnTo>
                <a:lnTo>
                  <a:pt x="0" y="9392508"/>
                </a:lnTo>
                <a:lnTo>
                  <a:pt x="0" y="0"/>
                </a:lnTo>
                <a:close/>
              </a:path>
            </a:pathLst>
          </a:custGeom>
          <a:blipFill>
            <a:blip r:embed="rId2"/>
            <a:stretch>
              <a:fillRect l="-2387" t="0" r="-2387" b="0"/>
            </a:stretch>
          </a:blipFill>
        </p:spPr>
      </p:sp>
      <p:grpSp>
        <p:nvGrpSpPr>
          <p:cNvPr name="Group 10" id="10"/>
          <p:cNvGrpSpPr/>
          <p:nvPr/>
        </p:nvGrpSpPr>
        <p:grpSpPr>
          <a:xfrm rot="0">
            <a:off x="1858241" y="3537290"/>
            <a:ext cx="8800589" cy="3598105"/>
            <a:chOff x="0" y="0"/>
            <a:chExt cx="11734119" cy="4797474"/>
          </a:xfrm>
        </p:grpSpPr>
        <p:sp>
          <p:nvSpPr>
            <p:cNvPr name="Freeform 11" id="11"/>
            <p:cNvSpPr/>
            <p:nvPr/>
          </p:nvSpPr>
          <p:spPr>
            <a:xfrm flipH="false" flipV="false" rot="5400000">
              <a:off x="-33163" y="45863"/>
              <a:ext cx="813699" cy="721973"/>
            </a:xfrm>
            <a:custGeom>
              <a:avLst/>
              <a:gdLst/>
              <a:ahLst/>
              <a:cxnLst/>
              <a:rect r="r" b="b" t="t" l="l"/>
              <a:pathLst>
                <a:path h="721973" w="813699">
                  <a:moveTo>
                    <a:pt x="0" y="0"/>
                  </a:moveTo>
                  <a:lnTo>
                    <a:pt x="813699" y="0"/>
                  </a:lnTo>
                  <a:lnTo>
                    <a:pt x="813699" y="721973"/>
                  </a:lnTo>
                  <a:lnTo>
                    <a:pt x="0" y="72197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1162413" y="-42191"/>
              <a:ext cx="6008768" cy="793305"/>
            </a:xfrm>
            <a:prstGeom prst="rect">
              <a:avLst/>
            </a:prstGeom>
          </p:spPr>
          <p:txBody>
            <a:bodyPr anchor="t" rtlCol="false" tIns="0" lIns="0" bIns="0" rIns="0">
              <a:spAutoFit/>
            </a:bodyPr>
            <a:lstStyle/>
            <a:p>
              <a:pPr algn="l">
                <a:lnSpc>
                  <a:spcPts val="4771"/>
                </a:lnSpc>
                <a:spcBef>
                  <a:spcPct val="0"/>
                </a:spcBef>
              </a:pPr>
              <a:r>
                <a:rPr lang="en-US" sz="3408" spc="-68">
                  <a:solidFill>
                    <a:srgbClr val="000000"/>
                  </a:solidFill>
                  <a:latin typeface="Poppins"/>
                  <a:ea typeface="Poppins"/>
                  <a:cs typeface="Poppins"/>
                  <a:sym typeface="Poppins"/>
                </a:rPr>
                <a:t>Introduction</a:t>
              </a:r>
            </a:p>
          </p:txBody>
        </p:sp>
        <p:sp>
          <p:nvSpPr>
            <p:cNvPr name="Freeform 13" id="13"/>
            <p:cNvSpPr/>
            <p:nvPr/>
          </p:nvSpPr>
          <p:spPr>
            <a:xfrm flipH="false" flipV="false" rot="5400000">
              <a:off x="-33163" y="1042021"/>
              <a:ext cx="813699" cy="721973"/>
            </a:xfrm>
            <a:custGeom>
              <a:avLst/>
              <a:gdLst/>
              <a:ahLst/>
              <a:cxnLst/>
              <a:rect r="r" b="b" t="t" l="l"/>
              <a:pathLst>
                <a:path h="721973" w="813699">
                  <a:moveTo>
                    <a:pt x="0" y="0"/>
                  </a:moveTo>
                  <a:lnTo>
                    <a:pt x="813699" y="0"/>
                  </a:lnTo>
                  <a:lnTo>
                    <a:pt x="813699" y="721973"/>
                  </a:lnTo>
                  <a:lnTo>
                    <a:pt x="0" y="72197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4" id="14"/>
            <p:cNvSpPr txBox="true"/>
            <p:nvPr/>
          </p:nvSpPr>
          <p:spPr>
            <a:xfrm rot="0">
              <a:off x="1162413" y="953968"/>
              <a:ext cx="6598019" cy="793305"/>
            </a:xfrm>
            <a:prstGeom prst="rect">
              <a:avLst/>
            </a:prstGeom>
          </p:spPr>
          <p:txBody>
            <a:bodyPr anchor="t" rtlCol="false" tIns="0" lIns="0" bIns="0" rIns="0">
              <a:spAutoFit/>
            </a:bodyPr>
            <a:lstStyle/>
            <a:p>
              <a:pPr algn="l">
                <a:lnSpc>
                  <a:spcPts val="4771"/>
                </a:lnSpc>
                <a:spcBef>
                  <a:spcPct val="0"/>
                </a:spcBef>
              </a:pPr>
              <a:r>
                <a:rPr lang="en-US" sz="3408" spc="-68">
                  <a:solidFill>
                    <a:srgbClr val="000000"/>
                  </a:solidFill>
                  <a:latin typeface="Poppins"/>
                  <a:ea typeface="Poppins"/>
                  <a:cs typeface="Poppins"/>
                  <a:sym typeface="Poppins"/>
                </a:rPr>
                <a:t>Approach</a:t>
              </a:r>
            </a:p>
          </p:txBody>
        </p:sp>
        <p:sp>
          <p:nvSpPr>
            <p:cNvPr name="Freeform 15" id="15"/>
            <p:cNvSpPr/>
            <p:nvPr/>
          </p:nvSpPr>
          <p:spPr>
            <a:xfrm flipH="false" flipV="false" rot="5400000">
              <a:off x="-33163" y="2037750"/>
              <a:ext cx="813699" cy="721973"/>
            </a:xfrm>
            <a:custGeom>
              <a:avLst/>
              <a:gdLst/>
              <a:ahLst/>
              <a:cxnLst/>
              <a:rect r="r" b="b" t="t" l="l"/>
              <a:pathLst>
                <a:path h="721973" w="813699">
                  <a:moveTo>
                    <a:pt x="0" y="0"/>
                  </a:moveTo>
                  <a:lnTo>
                    <a:pt x="813699" y="0"/>
                  </a:lnTo>
                  <a:lnTo>
                    <a:pt x="813699" y="721973"/>
                  </a:lnTo>
                  <a:lnTo>
                    <a:pt x="0" y="72197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6" id="16"/>
            <p:cNvSpPr txBox="true"/>
            <p:nvPr/>
          </p:nvSpPr>
          <p:spPr>
            <a:xfrm rot="0">
              <a:off x="1162413" y="1949697"/>
              <a:ext cx="7409429" cy="793305"/>
            </a:xfrm>
            <a:prstGeom prst="rect">
              <a:avLst/>
            </a:prstGeom>
          </p:spPr>
          <p:txBody>
            <a:bodyPr anchor="t" rtlCol="false" tIns="0" lIns="0" bIns="0" rIns="0">
              <a:spAutoFit/>
            </a:bodyPr>
            <a:lstStyle/>
            <a:p>
              <a:pPr algn="l">
                <a:lnSpc>
                  <a:spcPts val="4771"/>
                </a:lnSpc>
                <a:spcBef>
                  <a:spcPct val="0"/>
                </a:spcBef>
              </a:pPr>
              <a:r>
                <a:rPr lang="en-US" sz="3408" spc="-68">
                  <a:solidFill>
                    <a:srgbClr val="000000"/>
                  </a:solidFill>
                  <a:latin typeface="Poppins"/>
                  <a:ea typeface="Poppins"/>
                  <a:cs typeface="Poppins"/>
                  <a:sym typeface="Poppins"/>
                </a:rPr>
                <a:t>Risk Parameters</a:t>
              </a:r>
            </a:p>
          </p:txBody>
        </p:sp>
        <p:sp>
          <p:nvSpPr>
            <p:cNvPr name="TextBox 17" id="17"/>
            <p:cNvSpPr txBox="true"/>
            <p:nvPr/>
          </p:nvSpPr>
          <p:spPr>
            <a:xfrm rot="0">
              <a:off x="1162413" y="2945855"/>
              <a:ext cx="7003724" cy="793305"/>
            </a:xfrm>
            <a:prstGeom prst="rect">
              <a:avLst/>
            </a:prstGeom>
          </p:spPr>
          <p:txBody>
            <a:bodyPr anchor="t" rtlCol="false" tIns="0" lIns="0" bIns="0" rIns="0">
              <a:spAutoFit/>
            </a:bodyPr>
            <a:lstStyle/>
            <a:p>
              <a:pPr algn="l">
                <a:lnSpc>
                  <a:spcPts val="4771"/>
                </a:lnSpc>
                <a:spcBef>
                  <a:spcPct val="0"/>
                </a:spcBef>
              </a:pPr>
            </a:p>
          </p:txBody>
        </p:sp>
        <p:sp>
          <p:nvSpPr>
            <p:cNvPr name="Freeform 18" id="18"/>
            <p:cNvSpPr/>
            <p:nvPr/>
          </p:nvSpPr>
          <p:spPr>
            <a:xfrm flipH="false" flipV="false" rot="5400000">
              <a:off x="-33163" y="4029638"/>
              <a:ext cx="813699" cy="721973"/>
            </a:xfrm>
            <a:custGeom>
              <a:avLst/>
              <a:gdLst/>
              <a:ahLst/>
              <a:cxnLst/>
              <a:rect r="r" b="b" t="t" l="l"/>
              <a:pathLst>
                <a:path h="721973" w="813699">
                  <a:moveTo>
                    <a:pt x="0" y="0"/>
                  </a:moveTo>
                  <a:lnTo>
                    <a:pt x="813699" y="0"/>
                  </a:lnTo>
                  <a:lnTo>
                    <a:pt x="813699" y="721973"/>
                  </a:lnTo>
                  <a:lnTo>
                    <a:pt x="0" y="72197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9" id="19"/>
            <p:cNvSpPr txBox="true"/>
            <p:nvPr/>
          </p:nvSpPr>
          <p:spPr>
            <a:xfrm rot="0">
              <a:off x="1162413" y="3941584"/>
              <a:ext cx="7293513" cy="793305"/>
            </a:xfrm>
            <a:prstGeom prst="rect">
              <a:avLst/>
            </a:prstGeom>
          </p:spPr>
          <p:txBody>
            <a:bodyPr anchor="t" rtlCol="false" tIns="0" lIns="0" bIns="0" rIns="0">
              <a:spAutoFit/>
            </a:bodyPr>
            <a:lstStyle/>
            <a:p>
              <a:pPr algn="l">
                <a:lnSpc>
                  <a:spcPts val="4771"/>
                </a:lnSpc>
                <a:spcBef>
                  <a:spcPct val="0"/>
                </a:spcBef>
              </a:pPr>
              <a:r>
                <a:rPr lang="en-US" sz="3408" spc="-68">
                  <a:solidFill>
                    <a:srgbClr val="000000"/>
                  </a:solidFill>
                  <a:latin typeface="Poppins"/>
                  <a:ea typeface="Poppins"/>
                  <a:cs typeface="Poppins"/>
                  <a:sym typeface="Poppins"/>
                </a:rPr>
                <a:t>Results</a:t>
              </a:r>
            </a:p>
          </p:txBody>
        </p:sp>
        <p:sp>
          <p:nvSpPr>
            <p:cNvPr name="Freeform 20" id="20"/>
            <p:cNvSpPr/>
            <p:nvPr/>
          </p:nvSpPr>
          <p:spPr>
            <a:xfrm flipH="false" flipV="false" rot="5400000">
              <a:off x="-45863" y="2984024"/>
              <a:ext cx="813699" cy="721973"/>
            </a:xfrm>
            <a:custGeom>
              <a:avLst/>
              <a:gdLst/>
              <a:ahLst/>
              <a:cxnLst/>
              <a:rect r="r" b="b" t="t" l="l"/>
              <a:pathLst>
                <a:path h="721973" w="813699">
                  <a:moveTo>
                    <a:pt x="0" y="0"/>
                  </a:moveTo>
                  <a:lnTo>
                    <a:pt x="813699" y="0"/>
                  </a:lnTo>
                  <a:lnTo>
                    <a:pt x="813699" y="721974"/>
                  </a:lnTo>
                  <a:lnTo>
                    <a:pt x="0" y="7219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1" id="21"/>
            <p:cNvSpPr txBox="true"/>
            <p:nvPr/>
          </p:nvSpPr>
          <p:spPr>
            <a:xfrm rot="0">
              <a:off x="1162413" y="2921371"/>
              <a:ext cx="10571706" cy="793305"/>
            </a:xfrm>
            <a:prstGeom prst="rect">
              <a:avLst/>
            </a:prstGeom>
          </p:spPr>
          <p:txBody>
            <a:bodyPr anchor="t" rtlCol="false" tIns="0" lIns="0" bIns="0" rIns="0">
              <a:spAutoFit/>
            </a:bodyPr>
            <a:lstStyle/>
            <a:p>
              <a:pPr algn="l">
                <a:lnSpc>
                  <a:spcPts val="4771"/>
                </a:lnSpc>
                <a:spcBef>
                  <a:spcPct val="0"/>
                </a:spcBef>
              </a:pPr>
              <a:r>
                <a:rPr lang="en-US" sz="3408" spc="-68">
                  <a:solidFill>
                    <a:srgbClr val="000000"/>
                  </a:solidFill>
                  <a:latin typeface="Poppins"/>
                  <a:ea typeface="Poppins"/>
                  <a:cs typeface="Poppins"/>
                  <a:sym typeface="Poppins"/>
                </a:rPr>
                <a:t>Risk Trends for the Trained data</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2123887" y="-2346523"/>
            <a:ext cx="4693046" cy="4693046"/>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39603" y="1122782"/>
            <a:ext cx="7019697" cy="10556306"/>
            <a:chOff x="0" y="0"/>
            <a:chExt cx="660400" cy="993118"/>
          </a:xfrm>
        </p:grpSpPr>
        <p:sp>
          <p:nvSpPr>
            <p:cNvPr name="Freeform 6" id="6"/>
            <p:cNvSpPr/>
            <p:nvPr/>
          </p:nvSpPr>
          <p:spPr>
            <a:xfrm flipH="false" flipV="false" rot="0">
              <a:off x="0" y="0"/>
              <a:ext cx="660400" cy="993118"/>
            </a:xfrm>
            <a:custGeom>
              <a:avLst/>
              <a:gdLst/>
              <a:ahLst/>
              <a:cxnLst/>
              <a:rect r="r" b="b" t="t" l="l"/>
              <a:pathLst>
                <a:path h="99311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145DA0"/>
            </a:solidFill>
          </p:spPr>
        </p:sp>
        <p:sp>
          <p:nvSpPr>
            <p:cNvPr name="TextBox 7" id="7"/>
            <p:cNvSpPr txBox="true"/>
            <p:nvPr/>
          </p:nvSpPr>
          <p:spPr>
            <a:xfrm>
              <a:off x="0" y="88900"/>
              <a:ext cx="660400" cy="90421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a:grpSpLocks noChangeAspect="true"/>
          </p:cNvGrpSpPr>
          <p:nvPr/>
        </p:nvGrpSpPr>
        <p:grpSpPr>
          <a:xfrm rot="0">
            <a:off x="10614313" y="1459818"/>
            <a:ext cx="6270276" cy="6270276"/>
            <a:chOff x="0" y="0"/>
            <a:chExt cx="8916670" cy="8916670"/>
          </a:xfrm>
        </p:grpSpPr>
        <p:sp>
          <p:nvSpPr>
            <p:cNvPr name="Freeform 9" id="9"/>
            <p:cNvSpPr/>
            <p:nvPr/>
          </p:nvSpPr>
          <p:spPr>
            <a:xfrm flipH="false" flipV="false" rot="0">
              <a:off x="6350" y="6350"/>
              <a:ext cx="8903970" cy="8903970"/>
            </a:xfrm>
            <a:custGeom>
              <a:avLst/>
              <a:gdLst/>
              <a:ahLst/>
              <a:cxnLst/>
              <a:rect r="r" b="b" t="t" l="l"/>
              <a:pathLst>
                <a:path h="8903970" w="8903970">
                  <a:moveTo>
                    <a:pt x="4451350" y="8903970"/>
                  </a:moveTo>
                  <a:cubicBezTo>
                    <a:pt x="1997710" y="8903970"/>
                    <a:pt x="0" y="6906260"/>
                    <a:pt x="0" y="4451350"/>
                  </a:cubicBezTo>
                  <a:cubicBezTo>
                    <a:pt x="0" y="1996440"/>
                    <a:pt x="1997710" y="0"/>
                    <a:pt x="4451350" y="0"/>
                  </a:cubicBezTo>
                  <a:cubicBezTo>
                    <a:pt x="6904990" y="0"/>
                    <a:pt x="8903970" y="1997710"/>
                    <a:pt x="8903970" y="4451350"/>
                  </a:cubicBezTo>
                  <a:cubicBezTo>
                    <a:pt x="8903970" y="6904990"/>
                    <a:pt x="6906260" y="8903970"/>
                    <a:pt x="4451350" y="8903970"/>
                  </a:cubicBezTo>
                  <a:close/>
                  <a:moveTo>
                    <a:pt x="4451350" y="19050"/>
                  </a:moveTo>
                  <a:cubicBezTo>
                    <a:pt x="2007870" y="19050"/>
                    <a:pt x="19050" y="2007870"/>
                    <a:pt x="19050" y="4451350"/>
                  </a:cubicBezTo>
                  <a:cubicBezTo>
                    <a:pt x="19050" y="6894830"/>
                    <a:pt x="2007870" y="8883650"/>
                    <a:pt x="4451350" y="8883650"/>
                  </a:cubicBezTo>
                  <a:cubicBezTo>
                    <a:pt x="6894830" y="8883650"/>
                    <a:pt x="8883650" y="6894830"/>
                    <a:pt x="8883650" y="4451350"/>
                  </a:cubicBezTo>
                  <a:cubicBezTo>
                    <a:pt x="8883650" y="2007870"/>
                    <a:pt x="6896100" y="19050"/>
                    <a:pt x="4451350" y="19050"/>
                  </a:cubicBezTo>
                  <a:close/>
                </a:path>
              </a:pathLst>
            </a:custGeom>
            <a:solidFill>
              <a:srgbClr val="FFFFFF"/>
            </a:solidFill>
          </p:spPr>
        </p:sp>
        <p:sp>
          <p:nvSpPr>
            <p:cNvPr name="Freeform 10" id="10"/>
            <p:cNvSpPr/>
            <p:nvPr/>
          </p:nvSpPr>
          <p:spPr>
            <a:xfrm flipH="false" flipV="false" rot="0">
              <a:off x="154940" y="154940"/>
              <a:ext cx="8605520" cy="8605520"/>
            </a:xfrm>
            <a:custGeom>
              <a:avLst/>
              <a:gdLst/>
              <a:ahLst/>
              <a:cxnLst/>
              <a:rect r="r" b="b" t="t" l="l"/>
              <a:pathLst>
                <a:path h="8605520" w="8605520">
                  <a:moveTo>
                    <a:pt x="8605520" y="4302760"/>
                  </a:moveTo>
                  <a:cubicBezTo>
                    <a:pt x="8605520" y="6678930"/>
                    <a:pt x="6678930" y="8605520"/>
                    <a:pt x="4302760" y="8605520"/>
                  </a:cubicBezTo>
                  <a:cubicBezTo>
                    <a:pt x="1926590" y="8605520"/>
                    <a:pt x="0" y="6680200"/>
                    <a:pt x="0" y="4302760"/>
                  </a:cubicBezTo>
                  <a:cubicBezTo>
                    <a:pt x="0" y="1925320"/>
                    <a:pt x="1926590" y="0"/>
                    <a:pt x="4302760" y="0"/>
                  </a:cubicBezTo>
                  <a:cubicBezTo>
                    <a:pt x="6678930" y="0"/>
                    <a:pt x="8605520" y="1926590"/>
                    <a:pt x="8605520" y="4302760"/>
                  </a:cubicBezTo>
                  <a:close/>
                </a:path>
              </a:pathLst>
            </a:custGeom>
            <a:blipFill>
              <a:blip r:embed="rId2"/>
              <a:stretch>
                <a:fillRect l="-25046" t="0" r="-25046" b="0"/>
              </a:stretch>
            </a:blipFill>
          </p:spPr>
        </p:sp>
      </p:grpSp>
      <p:sp>
        <p:nvSpPr>
          <p:cNvPr name="TextBox 11" id="11"/>
          <p:cNvSpPr txBox="true"/>
          <p:nvPr/>
        </p:nvSpPr>
        <p:spPr>
          <a:xfrm rot="0">
            <a:off x="1356916" y="3434926"/>
            <a:ext cx="8414772" cy="6541618"/>
          </a:xfrm>
          <a:prstGeom prst="rect">
            <a:avLst/>
          </a:prstGeom>
        </p:spPr>
        <p:txBody>
          <a:bodyPr anchor="t" rtlCol="false" tIns="0" lIns="0" bIns="0" rIns="0">
            <a:spAutoFit/>
          </a:bodyPr>
          <a:lstStyle/>
          <a:p>
            <a:pPr algn="l" marL="0" indent="0" lvl="0">
              <a:lnSpc>
                <a:spcPts val="3263"/>
              </a:lnSpc>
              <a:spcBef>
                <a:spcPct val="0"/>
              </a:spcBef>
            </a:pPr>
            <a:r>
              <a:rPr lang="en-US" sz="2330" spc="-46">
                <a:solidFill>
                  <a:srgbClr val="000000"/>
                </a:solidFill>
                <a:latin typeface="Cormorant Garamond"/>
                <a:ea typeface="Cormorant Garamond"/>
                <a:cs typeface="Cormorant Garamond"/>
                <a:sym typeface="Cormorant Garamond"/>
              </a:rPr>
              <a:t>Th</a:t>
            </a:r>
            <a:r>
              <a:rPr lang="en-US" sz="2330" spc="-46" strike="noStrike" u="none">
                <a:solidFill>
                  <a:srgbClr val="000000"/>
                </a:solidFill>
                <a:latin typeface="Cormorant Garamond"/>
                <a:ea typeface="Cormorant Garamond"/>
                <a:cs typeface="Cormorant Garamond"/>
                <a:sym typeface="Cormorant Garamond"/>
              </a:rPr>
              <a:t>e goal of this challenge is to build an Al-driven system that:</a:t>
            </a:r>
          </a:p>
          <a:p>
            <a:pPr algn="l" marL="0" indent="0" lvl="0">
              <a:lnSpc>
                <a:spcPts val="3263"/>
              </a:lnSpc>
              <a:spcBef>
                <a:spcPct val="0"/>
              </a:spcBef>
            </a:pPr>
          </a:p>
          <a:p>
            <a:pPr algn="l" marL="503258" indent="-251629" lvl="1">
              <a:lnSpc>
                <a:spcPts val="3263"/>
              </a:lnSpc>
              <a:spcBef>
                <a:spcPct val="0"/>
              </a:spcBef>
              <a:buFont typeface="Arial"/>
              <a:buChar char="•"/>
            </a:pPr>
            <a:r>
              <a:rPr lang="en-US" sz="2330" spc="-46" strike="noStrike" u="none">
                <a:solidFill>
                  <a:srgbClr val="000000"/>
                </a:solidFill>
                <a:latin typeface="Cormorant Garamond"/>
                <a:ea typeface="Cormorant Garamond"/>
                <a:cs typeface="Cormorant Garamond"/>
                <a:sym typeface="Cormorant Garamond"/>
              </a:rPr>
              <a:t>Extracts entity names from unstructured and structured transaction data.</a:t>
            </a:r>
          </a:p>
          <a:p>
            <a:pPr algn="l" marL="503258" indent="-251629" lvl="1">
              <a:lnSpc>
                <a:spcPts val="3263"/>
              </a:lnSpc>
              <a:spcBef>
                <a:spcPct val="0"/>
              </a:spcBef>
              <a:buFont typeface="Arial"/>
              <a:buChar char="•"/>
            </a:pPr>
            <a:r>
              <a:rPr lang="en-US" sz="2330" spc="-46" strike="noStrike" u="none">
                <a:solidFill>
                  <a:srgbClr val="000000"/>
                </a:solidFill>
                <a:latin typeface="Cormorant Garamond"/>
                <a:ea typeface="Cormorant Garamond"/>
                <a:cs typeface="Cormorant Garamond"/>
                <a:sym typeface="Cormorant Garamond"/>
              </a:rPr>
              <a:t>Enriches the extracted names with publicly available data (e.g., company registries, online sources, financial news, regulatory filings, and legal databases). </a:t>
            </a:r>
          </a:p>
          <a:p>
            <a:pPr algn="l" marL="503258" indent="-251629" lvl="1">
              <a:lnSpc>
                <a:spcPts val="3263"/>
              </a:lnSpc>
              <a:spcBef>
                <a:spcPct val="0"/>
              </a:spcBef>
              <a:buFont typeface="Arial"/>
              <a:buChar char="•"/>
            </a:pPr>
            <a:r>
              <a:rPr lang="en-US" sz="2330" spc="-46" strike="noStrike" u="none">
                <a:solidFill>
                  <a:srgbClr val="000000"/>
                </a:solidFill>
                <a:latin typeface="Cormorant Garamond"/>
                <a:ea typeface="Cormorant Garamond"/>
                <a:cs typeface="Cormorant Garamond"/>
                <a:sym typeface="Cormorant Garamond"/>
              </a:rPr>
              <a:t>Identifies potential fraudulent or high-risk entities through anomaly detection.</a:t>
            </a:r>
          </a:p>
          <a:p>
            <a:pPr algn="l" marL="503258" indent="-251629" lvl="1">
              <a:lnSpc>
                <a:spcPts val="3263"/>
              </a:lnSpc>
              <a:spcBef>
                <a:spcPct val="0"/>
              </a:spcBef>
              <a:buFont typeface="Arial"/>
              <a:buChar char="•"/>
            </a:pPr>
            <a:r>
              <a:rPr lang="en-US" sz="2330" spc="-46" strike="noStrike" u="none">
                <a:solidFill>
                  <a:srgbClr val="000000"/>
                </a:solidFill>
                <a:latin typeface="Cormorant Garamond"/>
                <a:ea typeface="Cormorant Garamond"/>
                <a:cs typeface="Cormorant Garamond"/>
                <a:sym typeface="Cormorant Garamond"/>
              </a:rPr>
              <a:t>Classifies entities into categories (corporation, non-profit, shell company, government agency, etc.). </a:t>
            </a:r>
          </a:p>
          <a:p>
            <a:pPr algn="l" marL="503258" indent="-251629" lvl="1">
              <a:lnSpc>
                <a:spcPts val="3263"/>
              </a:lnSpc>
              <a:spcBef>
                <a:spcPct val="0"/>
              </a:spcBef>
              <a:buFont typeface="Arial"/>
              <a:buChar char="•"/>
            </a:pPr>
            <a:r>
              <a:rPr lang="en-US" sz="2330" spc="-46" strike="noStrike" u="none">
                <a:solidFill>
                  <a:srgbClr val="000000"/>
                </a:solidFill>
                <a:latin typeface="Cormorant Garamond"/>
                <a:ea typeface="Cormorant Garamond"/>
                <a:cs typeface="Cormorant Garamond"/>
                <a:sym typeface="Cormorant Garamond"/>
              </a:rPr>
              <a:t>Assigns a risk score based on entity attributes, and associated networks (business/ sectors associated with the entities) </a:t>
            </a:r>
          </a:p>
          <a:p>
            <a:pPr algn="l" marL="503258" indent="-251629" lvl="1">
              <a:lnSpc>
                <a:spcPts val="3263"/>
              </a:lnSpc>
              <a:spcBef>
                <a:spcPct val="0"/>
              </a:spcBef>
              <a:buFont typeface="Arial"/>
              <a:buChar char="•"/>
            </a:pPr>
            <a:r>
              <a:rPr lang="en-US" sz="2330" spc="-46" strike="noStrike" u="none">
                <a:solidFill>
                  <a:srgbClr val="000000"/>
                </a:solidFill>
                <a:latin typeface="Cormorant Garamond"/>
                <a:ea typeface="Cormorant Garamond"/>
                <a:cs typeface="Cormorant Garamond"/>
                <a:sym typeface="Cormorant Garamond"/>
              </a:rPr>
              <a:t>Provides supporting evidence and confidence scores to assist analysts in decision- making.</a:t>
            </a:r>
          </a:p>
          <a:p>
            <a:pPr algn="l" marL="0" indent="0" lvl="0">
              <a:lnSpc>
                <a:spcPts val="3263"/>
              </a:lnSpc>
              <a:spcBef>
                <a:spcPct val="0"/>
              </a:spcBef>
            </a:pPr>
          </a:p>
        </p:txBody>
      </p:sp>
      <p:sp>
        <p:nvSpPr>
          <p:cNvPr name="TextBox 12" id="12"/>
          <p:cNvSpPr txBox="true"/>
          <p:nvPr/>
        </p:nvSpPr>
        <p:spPr>
          <a:xfrm rot="0">
            <a:off x="1646682" y="1963518"/>
            <a:ext cx="4155745" cy="903604"/>
          </a:xfrm>
          <a:prstGeom prst="rect">
            <a:avLst/>
          </a:prstGeom>
        </p:spPr>
        <p:txBody>
          <a:bodyPr anchor="t" rtlCol="false" tIns="0" lIns="0" bIns="0" rIns="0">
            <a:spAutoFit/>
          </a:bodyPr>
          <a:lstStyle/>
          <a:p>
            <a:pPr algn="l">
              <a:lnSpc>
                <a:spcPts val="7420"/>
              </a:lnSpc>
              <a:spcBef>
                <a:spcPct val="0"/>
              </a:spcBef>
            </a:pPr>
            <a:r>
              <a:rPr lang="en-US" b="true" sz="5300">
                <a:solidFill>
                  <a:srgbClr val="051D40"/>
                </a:solidFill>
                <a:latin typeface="Cormorant Garamond Bold"/>
                <a:ea typeface="Cormorant Garamond Bold"/>
                <a:cs typeface="Cormorant Garamond Bold"/>
                <a:sym typeface="Cormorant Garamond Bold"/>
              </a:rPr>
              <a:t>Introduction</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7701853" y="-2099348"/>
            <a:ext cx="15178802" cy="1517880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145DA0"/>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6382831" y="-1450907"/>
            <a:ext cx="12708513" cy="13881919"/>
            <a:chOff x="0" y="0"/>
            <a:chExt cx="744096" cy="812800"/>
          </a:xfrm>
        </p:grpSpPr>
        <p:sp>
          <p:nvSpPr>
            <p:cNvPr name="Freeform 6" id="6"/>
            <p:cNvSpPr/>
            <p:nvPr/>
          </p:nvSpPr>
          <p:spPr>
            <a:xfrm flipH="false" flipV="false" rot="0">
              <a:off x="0" y="0"/>
              <a:ext cx="744096" cy="812800"/>
            </a:xfrm>
            <a:custGeom>
              <a:avLst/>
              <a:gdLst/>
              <a:ahLst/>
              <a:cxnLst/>
              <a:rect r="r" b="b" t="t" l="l"/>
              <a:pathLst>
                <a:path h="812800" w="744096">
                  <a:moveTo>
                    <a:pt x="372048" y="0"/>
                  </a:moveTo>
                  <a:cubicBezTo>
                    <a:pt x="166572" y="0"/>
                    <a:pt x="0" y="181951"/>
                    <a:pt x="0" y="406400"/>
                  </a:cubicBezTo>
                  <a:cubicBezTo>
                    <a:pt x="0" y="630849"/>
                    <a:pt x="166572" y="812800"/>
                    <a:pt x="372048" y="812800"/>
                  </a:cubicBezTo>
                  <a:cubicBezTo>
                    <a:pt x="577524" y="812800"/>
                    <a:pt x="744096" y="630849"/>
                    <a:pt x="744096" y="406400"/>
                  </a:cubicBezTo>
                  <a:cubicBezTo>
                    <a:pt x="744096" y="181951"/>
                    <a:pt x="577524" y="0"/>
                    <a:pt x="372048" y="0"/>
                  </a:cubicBezTo>
                  <a:close/>
                </a:path>
              </a:pathLst>
            </a:custGeom>
            <a:solidFill>
              <a:srgbClr val="145DA0"/>
            </a:solidFill>
          </p:spPr>
        </p:sp>
        <p:sp>
          <p:nvSpPr>
            <p:cNvPr name="TextBox 7" id="7"/>
            <p:cNvSpPr txBox="true"/>
            <p:nvPr/>
          </p:nvSpPr>
          <p:spPr>
            <a:xfrm>
              <a:off x="69759" y="38100"/>
              <a:ext cx="604578" cy="6985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028700" y="4307936"/>
            <a:ext cx="6033363" cy="1010137"/>
          </a:xfrm>
          <a:prstGeom prst="rect">
            <a:avLst/>
          </a:prstGeom>
        </p:spPr>
        <p:txBody>
          <a:bodyPr anchor="t" rtlCol="false" tIns="0" lIns="0" bIns="0" rIns="0">
            <a:spAutoFit/>
          </a:bodyPr>
          <a:lstStyle/>
          <a:p>
            <a:pPr algn="l" marL="0" indent="0" lvl="0">
              <a:lnSpc>
                <a:spcPts val="8373"/>
              </a:lnSpc>
              <a:spcBef>
                <a:spcPct val="0"/>
              </a:spcBef>
            </a:pPr>
            <a:r>
              <a:rPr lang="en-US" b="true" sz="5980" spc="442">
                <a:solidFill>
                  <a:srgbClr val="FFFFFF"/>
                </a:solidFill>
                <a:latin typeface="Cormorant Garamond Bold"/>
                <a:ea typeface="Cormorant Garamond Bold"/>
                <a:cs typeface="Cormorant Garamond Bold"/>
                <a:sym typeface="Cormorant Garamond Bold"/>
              </a:rPr>
              <a:t>Approach</a:t>
            </a:r>
          </a:p>
        </p:txBody>
      </p:sp>
      <p:grpSp>
        <p:nvGrpSpPr>
          <p:cNvPr name="Group 9" id="9"/>
          <p:cNvGrpSpPr/>
          <p:nvPr/>
        </p:nvGrpSpPr>
        <p:grpSpPr>
          <a:xfrm rot="0">
            <a:off x="5841471" y="841896"/>
            <a:ext cx="373607" cy="373607"/>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11" id="11"/>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12" id="12"/>
          <p:cNvGrpSpPr/>
          <p:nvPr/>
        </p:nvGrpSpPr>
        <p:grpSpPr>
          <a:xfrm rot="0">
            <a:off x="6688456" y="2469228"/>
            <a:ext cx="373607" cy="373607"/>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14" id="14"/>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15" id="15"/>
          <p:cNvGrpSpPr/>
          <p:nvPr/>
        </p:nvGrpSpPr>
        <p:grpSpPr>
          <a:xfrm rot="0">
            <a:off x="7204938" y="6111015"/>
            <a:ext cx="373607" cy="373607"/>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17" id="17"/>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18" id="18"/>
          <p:cNvGrpSpPr/>
          <p:nvPr/>
        </p:nvGrpSpPr>
        <p:grpSpPr>
          <a:xfrm rot="0">
            <a:off x="7176363" y="4253519"/>
            <a:ext cx="373607" cy="373607"/>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20" id="20"/>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TextBox 21" id="21"/>
          <p:cNvSpPr txBox="true"/>
          <p:nvPr/>
        </p:nvSpPr>
        <p:spPr>
          <a:xfrm rot="0">
            <a:off x="7940495" y="778225"/>
            <a:ext cx="9842323" cy="8642606"/>
          </a:xfrm>
          <a:prstGeom prst="rect">
            <a:avLst/>
          </a:prstGeom>
        </p:spPr>
        <p:txBody>
          <a:bodyPr anchor="t" rtlCol="false" tIns="0" lIns="0" bIns="0" rIns="0">
            <a:spAutoFit/>
          </a:bodyPr>
          <a:lstStyle/>
          <a:p>
            <a:pPr algn="l">
              <a:lnSpc>
                <a:spcPts val="2933"/>
              </a:lnSpc>
              <a:spcBef>
                <a:spcPct val="0"/>
              </a:spcBef>
            </a:pPr>
            <a:r>
              <a:rPr lang="en-US" b="true" sz="2095">
                <a:solidFill>
                  <a:srgbClr val="000000"/>
                </a:solidFill>
                <a:latin typeface="Cormorant Garamond Bold"/>
                <a:ea typeface="Cormorant Garamond Bold"/>
                <a:cs typeface="Cormorant Garamond Bold"/>
                <a:sym typeface="Cormorant Garamond Bold"/>
              </a:rPr>
              <a:t>Training Datas</a:t>
            </a:r>
            <a:r>
              <a:rPr lang="en-US" b="true" sz="2095">
                <a:solidFill>
                  <a:srgbClr val="000000"/>
                </a:solidFill>
                <a:latin typeface="Cormorant Garamond Bold"/>
                <a:ea typeface="Cormorant Garamond Bold"/>
                <a:cs typeface="Cormorant Garamond Bold"/>
                <a:sym typeface="Cormorant Garamond Bold"/>
              </a:rPr>
              <a:t>et Preparation:</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We start with a dataset containing 100 entries, each with 10 parameters used to calculate the risk score.</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Based on the ratings of these parameters, we assign weights to each of the 10 parameters.</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The risk score is then computed by rounding off the weighted values.</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This dataset, including the calculated risk scores, serves as our TRAIN DATASET for model training.</a:t>
            </a:r>
          </a:p>
          <a:p>
            <a:pPr algn="l">
              <a:lnSpc>
                <a:spcPts val="2933"/>
              </a:lnSpc>
              <a:spcBef>
                <a:spcPct val="0"/>
              </a:spcBef>
            </a:pPr>
          </a:p>
          <a:p>
            <a:pPr algn="l">
              <a:lnSpc>
                <a:spcPts val="2933"/>
              </a:lnSpc>
              <a:spcBef>
                <a:spcPct val="0"/>
              </a:spcBef>
            </a:pPr>
            <a:r>
              <a:rPr lang="en-US" b="true" sz="2095">
                <a:solidFill>
                  <a:srgbClr val="000000"/>
                </a:solidFill>
                <a:latin typeface="Cormorant Garamond Bold"/>
                <a:ea typeface="Cormorant Garamond Bold"/>
                <a:cs typeface="Cormorant Garamond Bold"/>
                <a:sym typeface="Cormorant Garamond Bold"/>
              </a:rPr>
              <a:t>M</a:t>
            </a:r>
            <a:r>
              <a:rPr lang="en-US" b="true" sz="2095">
                <a:solidFill>
                  <a:srgbClr val="000000"/>
                </a:solidFill>
                <a:latin typeface="Cormorant Garamond Bold"/>
                <a:ea typeface="Cormorant Garamond Bold"/>
                <a:cs typeface="Cormorant Garamond Bold"/>
                <a:sym typeface="Cormorant Garamond Bold"/>
              </a:rPr>
              <a:t>odel Training</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The TRAIN DATASET is used as input to train the machine learning model.</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The model learns to predict risk scores and classify entity types based on the given parameter ratings and assigned weights.</a:t>
            </a:r>
          </a:p>
          <a:p>
            <a:pPr algn="l">
              <a:lnSpc>
                <a:spcPts val="2933"/>
              </a:lnSpc>
              <a:spcBef>
                <a:spcPct val="0"/>
              </a:spcBef>
            </a:pPr>
          </a:p>
          <a:p>
            <a:pPr algn="l">
              <a:lnSpc>
                <a:spcPts val="2933"/>
              </a:lnSpc>
              <a:spcBef>
                <a:spcPct val="0"/>
              </a:spcBef>
            </a:pPr>
            <a:r>
              <a:rPr lang="en-US" b="true" sz="2095">
                <a:solidFill>
                  <a:srgbClr val="000000"/>
                </a:solidFill>
                <a:latin typeface="Cormorant Garamond Bold"/>
                <a:ea typeface="Cormorant Garamond Bold"/>
                <a:cs typeface="Cormorant Garamond Bold"/>
                <a:sym typeface="Cormorant Garamond Bold"/>
              </a:rPr>
              <a:t>Testing and Prediction:</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A new dataset (TEST DATASET) is provided, containing only parameter ratings for different transactions.</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The trained model processes this dataset to predict risk scores and classify entity types.</a:t>
            </a:r>
          </a:p>
          <a:p>
            <a:pPr algn="l">
              <a:lnSpc>
                <a:spcPts val="2933"/>
              </a:lnSpc>
              <a:spcBef>
                <a:spcPct val="0"/>
              </a:spcBef>
            </a:pPr>
          </a:p>
          <a:p>
            <a:pPr algn="l">
              <a:lnSpc>
                <a:spcPts val="2933"/>
              </a:lnSpc>
              <a:spcBef>
                <a:spcPct val="0"/>
              </a:spcBef>
            </a:pPr>
            <a:r>
              <a:rPr lang="en-US" b="true" sz="2095">
                <a:solidFill>
                  <a:srgbClr val="000000"/>
                </a:solidFill>
                <a:latin typeface="Cormorant Garamond Bold"/>
                <a:ea typeface="Cormorant Garamond Bold"/>
                <a:cs typeface="Cormorant Garamond Bold"/>
                <a:sym typeface="Cormorant Garamond Bold"/>
              </a:rPr>
              <a:t>Automated Output Generation:</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The model generates an output file in Excel format.</a:t>
            </a:r>
          </a:p>
          <a:p>
            <a:pPr algn="l" marL="452318" indent="-226159" lvl="1">
              <a:lnSpc>
                <a:spcPts val="2933"/>
              </a:lnSpc>
              <a:buFont typeface="Arial"/>
              <a:buChar char="•"/>
            </a:pPr>
            <a:r>
              <a:rPr lang="en-US" sz="2095">
                <a:solidFill>
                  <a:srgbClr val="000000"/>
                </a:solidFill>
                <a:latin typeface="Cormorant Garamond"/>
                <a:ea typeface="Cormorant Garamond"/>
                <a:cs typeface="Cormorant Garamond"/>
                <a:sym typeface="Cormorant Garamond"/>
              </a:rPr>
              <a:t>This file contains the predicted risk scores and entity types for the given TEST DATASET, ensuring an automated and structured risk assessment.</a:t>
            </a:r>
          </a:p>
          <a:p>
            <a:pPr algn="l">
              <a:lnSpc>
                <a:spcPts val="1938"/>
              </a:lnSpc>
              <a:spcBef>
                <a:spcPct val="0"/>
              </a:spcBef>
            </a:pPr>
          </a:p>
          <a:p>
            <a:pPr algn="l">
              <a:lnSpc>
                <a:spcPts val="1938"/>
              </a:lnSpc>
              <a:spcBef>
                <a:spcPct val="0"/>
              </a:spcBef>
            </a:pPr>
          </a:p>
        </p:txBody>
      </p:sp>
      <p:grpSp>
        <p:nvGrpSpPr>
          <p:cNvPr name="Group 22" id="22"/>
          <p:cNvGrpSpPr/>
          <p:nvPr/>
        </p:nvGrpSpPr>
        <p:grpSpPr>
          <a:xfrm rot="0">
            <a:off x="6812281" y="7808598"/>
            <a:ext cx="373607" cy="373607"/>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24" id="24"/>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5" id="25"/>
          <p:cNvGrpSpPr/>
          <p:nvPr/>
        </p:nvGrpSpPr>
        <p:grpSpPr>
          <a:xfrm rot="0">
            <a:off x="6075899" y="9363305"/>
            <a:ext cx="373607" cy="373607"/>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27" id="27"/>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6656283" y="-2647446"/>
            <a:ext cx="15178802" cy="1517880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145DA0"/>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6007842" y="-1797460"/>
            <a:ext cx="13881919" cy="1388191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962025" y="4291093"/>
            <a:ext cx="6033363" cy="894566"/>
          </a:xfrm>
          <a:prstGeom prst="rect">
            <a:avLst/>
          </a:prstGeom>
        </p:spPr>
        <p:txBody>
          <a:bodyPr anchor="t" rtlCol="false" tIns="0" lIns="0" bIns="0" rIns="0">
            <a:spAutoFit/>
          </a:bodyPr>
          <a:lstStyle/>
          <a:p>
            <a:pPr algn="l" marL="0" indent="0" lvl="0">
              <a:lnSpc>
                <a:spcPts val="7393"/>
              </a:lnSpc>
              <a:spcBef>
                <a:spcPct val="0"/>
              </a:spcBef>
            </a:pPr>
            <a:r>
              <a:rPr lang="en-US" b="true" sz="5280" spc="834">
                <a:solidFill>
                  <a:srgbClr val="FDFDFD"/>
                </a:solidFill>
                <a:latin typeface="Cormorant Garamond Bold"/>
                <a:ea typeface="Cormorant Garamond Bold"/>
                <a:cs typeface="Cormorant Garamond Bold"/>
                <a:sym typeface="Cormorant Garamond Bold"/>
              </a:rPr>
              <a:t>Risk Parameters</a:t>
            </a:r>
          </a:p>
        </p:txBody>
      </p:sp>
      <p:sp>
        <p:nvSpPr>
          <p:cNvPr name="TextBox 9" id="9"/>
          <p:cNvSpPr txBox="true"/>
          <p:nvPr/>
        </p:nvSpPr>
        <p:spPr>
          <a:xfrm rot="0">
            <a:off x="9427294" y="471227"/>
            <a:ext cx="5768345" cy="631003"/>
          </a:xfrm>
          <a:prstGeom prst="rect">
            <a:avLst/>
          </a:prstGeom>
        </p:spPr>
        <p:txBody>
          <a:bodyPr anchor="t" rtlCol="false" tIns="0" lIns="0" bIns="0" rIns="0">
            <a:spAutoFit/>
          </a:bodyPr>
          <a:lstStyle/>
          <a:p>
            <a:pPr algn="l">
              <a:lnSpc>
                <a:spcPts val="2495"/>
              </a:lnSpc>
            </a:pPr>
            <a:r>
              <a:rPr lang="en-US" sz="1782" spc="-35">
                <a:solidFill>
                  <a:srgbClr val="000000"/>
                </a:solidFill>
                <a:latin typeface="Poppins"/>
                <a:ea typeface="Poppins"/>
                <a:cs typeface="Poppins"/>
                <a:sym typeface="Poppins"/>
              </a:rPr>
              <a:t>Jurisdiction</a:t>
            </a:r>
            <a:r>
              <a:rPr lang="en-US" sz="1782" spc="-35" strike="noStrike" u="none">
                <a:solidFill>
                  <a:srgbClr val="000000"/>
                </a:solidFill>
                <a:latin typeface="Poppins"/>
                <a:ea typeface="Poppins"/>
                <a:cs typeface="Poppins"/>
                <a:sym typeface="Poppins"/>
              </a:rPr>
              <a:t> Risk – Risk based on the regulatory environment.</a:t>
            </a:r>
          </a:p>
        </p:txBody>
      </p:sp>
      <p:grpSp>
        <p:nvGrpSpPr>
          <p:cNvPr name="Group 10" id="10"/>
          <p:cNvGrpSpPr/>
          <p:nvPr/>
        </p:nvGrpSpPr>
        <p:grpSpPr>
          <a:xfrm rot="0">
            <a:off x="8121506" y="378761"/>
            <a:ext cx="1010068" cy="1010068"/>
            <a:chOff x="0" y="0"/>
            <a:chExt cx="1346757" cy="1346757"/>
          </a:xfrm>
        </p:grpSpPr>
        <p:sp>
          <p:nvSpPr>
            <p:cNvPr name="Freeform 11" id="11"/>
            <p:cNvSpPr/>
            <p:nvPr/>
          </p:nvSpPr>
          <p:spPr>
            <a:xfrm flipH="false" flipV="false" rot="0">
              <a:off x="0" y="0"/>
              <a:ext cx="1346757" cy="1346757"/>
            </a:xfrm>
            <a:custGeom>
              <a:avLst/>
              <a:gdLst/>
              <a:ahLst/>
              <a:cxnLst/>
              <a:rect r="r" b="b" t="t" l="l"/>
              <a:pathLst>
                <a:path h="1346757" w="1346757">
                  <a:moveTo>
                    <a:pt x="0" y="0"/>
                  </a:moveTo>
                  <a:lnTo>
                    <a:pt x="1346757" y="0"/>
                  </a:lnTo>
                  <a:lnTo>
                    <a:pt x="1346757" y="1346757"/>
                  </a:lnTo>
                  <a:lnTo>
                    <a:pt x="0" y="1346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12" id="12"/>
            <p:cNvSpPr txBox="true"/>
            <p:nvPr/>
          </p:nvSpPr>
          <p:spPr>
            <a:xfrm rot="0">
              <a:off x="137165" y="263724"/>
              <a:ext cx="1072427" cy="752634"/>
            </a:xfrm>
            <a:prstGeom prst="rect">
              <a:avLst/>
            </a:prstGeom>
          </p:spPr>
          <p:txBody>
            <a:bodyPr anchor="t" rtlCol="false" tIns="0" lIns="0" bIns="0" rIns="0">
              <a:spAutoFit/>
            </a:bodyPr>
            <a:lstStyle/>
            <a:p>
              <a:pPr algn="ctr" marL="0" indent="0" lvl="0">
                <a:lnSpc>
                  <a:spcPts val="4749"/>
                </a:lnSpc>
                <a:spcBef>
                  <a:spcPct val="0"/>
                </a:spcBef>
              </a:pPr>
              <a:r>
                <a:rPr lang="en-US" sz="3392">
                  <a:solidFill>
                    <a:srgbClr val="FDFDFD"/>
                  </a:solidFill>
                  <a:latin typeface="Montserrat"/>
                  <a:ea typeface="Montserrat"/>
                  <a:cs typeface="Montserrat"/>
                  <a:sym typeface="Montserrat"/>
                </a:rPr>
                <a:t>01</a:t>
              </a:r>
            </a:p>
          </p:txBody>
        </p:sp>
      </p:grpSp>
      <p:grpSp>
        <p:nvGrpSpPr>
          <p:cNvPr name="Group 13" id="13"/>
          <p:cNvGrpSpPr/>
          <p:nvPr/>
        </p:nvGrpSpPr>
        <p:grpSpPr>
          <a:xfrm rot="0">
            <a:off x="7357374" y="977121"/>
            <a:ext cx="373607" cy="373607"/>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15" id="15"/>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16" id="16"/>
          <p:cNvGrpSpPr/>
          <p:nvPr/>
        </p:nvGrpSpPr>
        <p:grpSpPr>
          <a:xfrm rot="0">
            <a:off x="8315313" y="4413664"/>
            <a:ext cx="373607" cy="373607"/>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18" id="18"/>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19" id="19"/>
          <p:cNvGrpSpPr/>
          <p:nvPr/>
        </p:nvGrpSpPr>
        <p:grpSpPr>
          <a:xfrm rot="0">
            <a:off x="7981158" y="6982915"/>
            <a:ext cx="373607" cy="373607"/>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21" id="21"/>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2" id="22"/>
          <p:cNvGrpSpPr/>
          <p:nvPr/>
        </p:nvGrpSpPr>
        <p:grpSpPr>
          <a:xfrm rot="0">
            <a:off x="8280885" y="5722381"/>
            <a:ext cx="373607" cy="373607"/>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24" id="24"/>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5" id="25"/>
          <p:cNvGrpSpPr/>
          <p:nvPr/>
        </p:nvGrpSpPr>
        <p:grpSpPr>
          <a:xfrm rot="0">
            <a:off x="8664017" y="1607864"/>
            <a:ext cx="1010068" cy="1010068"/>
            <a:chOff x="0" y="0"/>
            <a:chExt cx="1346757" cy="1346757"/>
          </a:xfrm>
        </p:grpSpPr>
        <p:sp>
          <p:nvSpPr>
            <p:cNvPr name="Freeform 26" id="26"/>
            <p:cNvSpPr/>
            <p:nvPr/>
          </p:nvSpPr>
          <p:spPr>
            <a:xfrm flipH="false" flipV="false" rot="0">
              <a:off x="0" y="0"/>
              <a:ext cx="1346757" cy="1346757"/>
            </a:xfrm>
            <a:custGeom>
              <a:avLst/>
              <a:gdLst/>
              <a:ahLst/>
              <a:cxnLst/>
              <a:rect r="r" b="b" t="t" l="l"/>
              <a:pathLst>
                <a:path h="1346757" w="1346757">
                  <a:moveTo>
                    <a:pt x="0" y="0"/>
                  </a:moveTo>
                  <a:lnTo>
                    <a:pt x="1346757" y="0"/>
                  </a:lnTo>
                  <a:lnTo>
                    <a:pt x="1346757" y="1346757"/>
                  </a:lnTo>
                  <a:lnTo>
                    <a:pt x="0" y="1346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27" id="27"/>
            <p:cNvSpPr txBox="true"/>
            <p:nvPr/>
          </p:nvSpPr>
          <p:spPr>
            <a:xfrm rot="0">
              <a:off x="137165" y="263724"/>
              <a:ext cx="1072427" cy="752634"/>
            </a:xfrm>
            <a:prstGeom prst="rect">
              <a:avLst/>
            </a:prstGeom>
          </p:spPr>
          <p:txBody>
            <a:bodyPr anchor="t" rtlCol="false" tIns="0" lIns="0" bIns="0" rIns="0">
              <a:spAutoFit/>
            </a:bodyPr>
            <a:lstStyle/>
            <a:p>
              <a:pPr algn="ctr" marL="0" indent="0" lvl="0">
                <a:lnSpc>
                  <a:spcPts val="4749"/>
                </a:lnSpc>
                <a:spcBef>
                  <a:spcPct val="0"/>
                </a:spcBef>
              </a:pPr>
              <a:r>
                <a:rPr lang="en-US" sz="3392">
                  <a:solidFill>
                    <a:srgbClr val="FDFDFD"/>
                  </a:solidFill>
                  <a:latin typeface="Montserrat"/>
                  <a:ea typeface="Montserrat"/>
                  <a:cs typeface="Montserrat"/>
                  <a:sym typeface="Montserrat"/>
                </a:rPr>
                <a:t>02</a:t>
              </a:r>
            </a:p>
          </p:txBody>
        </p:sp>
      </p:grpSp>
      <p:sp>
        <p:nvSpPr>
          <p:cNvPr name="TextBox 28" id="28"/>
          <p:cNvSpPr txBox="true"/>
          <p:nvPr/>
        </p:nvSpPr>
        <p:spPr>
          <a:xfrm rot="0">
            <a:off x="9894382" y="1716029"/>
            <a:ext cx="5768345" cy="631003"/>
          </a:xfrm>
          <a:prstGeom prst="rect">
            <a:avLst/>
          </a:prstGeom>
        </p:spPr>
        <p:txBody>
          <a:bodyPr anchor="t" rtlCol="false" tIns="0" lIns="0" bIns="0" rIns="0">
            <a:spAutoFit/>
          </a:bodyPr>
          <a:lstStyle/>
          <a:p>
            <a:pPr algn="l">
              <a:lnSpc>
                <a:spcPts val="2495"/>
              </a:lnSpc>
            </a:pPr>
            <a:r>
              <a:rPr lang="en-US" sz="1782" spc="-35" strike="noStrike" u="none">
                <a:solidFill>
                  <a:srgbClr val="000000"/>
                </a:solidFill>
                <a:latin typeface="Poppins"/>
                <a:ea typeface="Poppins"/>
                <a:cs typeface="Poppins"/>
                <a:sym typeface="Poppins"/>
              </a:rPr>
              <a:t>Shell Company Detection – Identifies potential shell entities.</a:t>
            </a:r>
          </a:p>
        </p:txBody>
      </p:sp>
      <p:grpSp>
        <p:nvGrpSpPr>
          <p:cNvPr name="Group 29" id="29"/>
          <p:cNvGrpSpPr/>
          <p:nvPr/>
        </p:nvGrpSpPr>
        <p:grpSpPr>
          <a:xfrm rot="0">
            <a:off x="8998614" y="2865582"/>
            <a:ext cx="1010068" cy="1010068"/>
            <a:chOff x="0" y="0"/>
            <a:chExt cx="1346757" cy="1346757"/>
          </a:xfrm>
        </p:grpSpPr>
        <p:sp>
          <p:nvSpPr>
            <p:cNvPr name="Freeform 30" id="30"/>
            <p:cNvSpPr/>
            <p:nvPr/>
          </p:nvSpPr>
          <p:spPr>
            <a:xfrm flipH="false" flipV="false" rot="0">
              <a:off x="0" y="0"/>
              <a:ext cx="1346757" cy="1346757"/>
            </a:xfrm>
            <a:custGeom>
              <a:avLst/>
              <a:gdLst/>
              <a:ahLst/>
              <a:cxnLst/>
              <a:rect r="r" b="b" t="t" l="l"/>
              <a:pathLst>
                <a:path h="1346757" w="1346757">
                  <a:moveTo>
                    <a:pt x="0" y="0"/>
                  </a:moveTo>
                  <a:lnTo>
                    <a:pt x="1346757" y="0"/>
                  </a:lnTo>
                  <a:lnTo>
                    <a:pt x="1346757" y="1346757"/>
                  </a:lnTo>
                  <a:lnTo>
                    <a:pt x="0" y="1346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1" id="31"/>
            <p:cNvSpPr txBox="true"/>
            <p:nvPr/>
          </p:nvSpPr>
          <p:spPr>
            <a:xfrm rot="0">
              <a:off x="137165" y="263724"/>
              <a:ext cx="1072427" cy="752634"/>
            </a:xfrm>
            <a:prstGeom prst="rect">
              <a:avLst/>
            </a:prstGeom>
          </p:spPr>
          <p:txBody>
            <a:bodyPr anchor="t" rtlCol="false" tIns="0" lIns="0" bIns="0" rIns="0">
              <a:spAutoFit/>
            </a:bodyPr>
            <a:lstStyle/>
            <a:p>
              <a:pPr algn="ctr" marL="0" indent="0" lvl="0">
                <a:lnSpc>
                  <a:spcPts val="4749"/>
                </a:lnSpc>
                <a:spcBef>
                  <a:spcPct val="0"/>
                </a:spcBef>
              </a:pPr>
              <a:r>
                <a:rPr lang="en-US" sz="3392">
                  <a:solidFill>
                    <a:srgbClr val="FDFDFD"/>
                  </a:solidFill>
                  <a:latin typeface="Montserrat"/>
                  <a:ea typeface="Montserrat"/>
                  <a:cs typeface="Montserrat"/>
                  <a:sym typeface="Montserrat"/>
                </a:rPr>
                <a:t>03</a:t>
              </a:r>
            </a:p>
          </p:txBody>
        </p:sp>
      </p:grpSp>
      <p:sp>
        <p:nvSpPr>
          <p:cNvPr name="TextBox 32" id="32"/>
          <p:cNvSpPr txBox="true"/>
          <p:nvPr/>
        </p:nvSpPr>
        <p:spPr>
          <a:xfrm rot="0">
            <a:off x="10237128" y="2957441"/>
            <a:ext cx="5768345" cy="631003"/>
          </a:xfrm>
          <a:prstGeom prst="rect">
            <a:avLst/>
          </a:prstGeom>
        </p:spPr>
        <p:txBody>
          <a:bodyPr anchor="t" rtlCol="false" tIns="0" lIns="0" bIns="0" rIns="0">
            <a:spAutoFit/>
          </a:bodyPr>
          <a:lstStyle/>
          <a:p>
            <a:pPr algn="l">
              <a:lnSpc>
                <a:spcPts val="2495"/>
              </a:lnSpc>
            </a:pPr>
            <a:r>
              <a:rPr lang="en-US" sz="1782" spc="-35">
                <a:solidFill>
                  <a:srgbClr val="000000"/>
                </a:solidFill>
                <a:latin typeface="Poppins"/>
                <a:ea typeface="Poppins"/>
                <a:cs typeface="Poppins"/>
                <a:sym typeface="Poppins"/>
              </a:rPr>
              <a:t>B</a:t>
            </a:r>
            <a:r>
              <a:rPr lang="en-US" sz="1782" spc="-35" strike="noStrike" u="none">
                <a:solidFill>
                  <a:srgbClr val="000000"/>
                </a:solidFill>
                <a:latin typeface="Poppins"/>
                <a:ea typeface="Poppins"/>
                <a:cs typeface="Poppins"/>
                <a:sym typeface="Poppins"/>
              </a:rPr>
              <a:t>eneficial Ownership Transparency – Evaluates ownership structure transparency.</a:t>
            </a:r>
          </a:p>
        </p:txBody>
      </p:sp>
      <p:grpSp>
        <p:nvGrpSpPr>
          <p:cNvPr name="Group 33" id="33"/>
          <p:cNvGrpSpPr/>
          <p:nvPr/>
        </p:nvGrpSpPr>
        <p:grpSpPr>
          <a:xfrm rot="0">
            <a:off x="9027189" y="4180490"/>
            <a:ext cx="1010068" cy="1010068"/>
            <a:chOff x="0" y="0"/>
            <a:chExt cx="1346757" cy="1346757"/>
          </a:xfrm>
        </p:grpSpPr>
        <p:sp>
          <p:nvSpPr>
            <p:cNvPr name="Freeform 34" id="34"/>
            <p:cNvSpPr/>
            <p:nvPr/>
          </p:nvSpPr>
          <p:spPr>
            <a:xfrm flipH="false" flipV="false" rot="0">
              <a:off x="0" y="0"/>
              <a:ext cx="1346757" cy="1346757"/>
            </a:xfrm>
            <a:custGeom>
              <a:avLst/>
              <a:gdLst/>
              <a:ahLst/>
              <a:cxnLst/>
              <a:rect r="r" b="b" t="t" l="l"/>
              <a:pathLst>
                <a:path h="1346757" w="1346757">
                  <a:moveTo>
                    <a:pt x="0" y="0"/>
                  </a:moveTo>
                  <a:lnTo>
                    <a:pt x="1346757" y="0"/>
                  </a:lnTo>
                  <a:lnTo>
                    <a:pt x="1346757" y="1346757"/>
                  </a:lnTo>
                  <a:lnTo>
                    <a:pt x="0" y="1346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5" id="35"/>
            <p:cNvSpPr txBox="true"/>
            <p:nvPr/>
          </p:nvSpPr>
          <p:spPr>
            <a:xfrm rot="0">
              <a:off x="137165" y="263724"/>
              <a:ext cx="1072427" cy="752634"/>
            </a:xfrm>
            <a:prstGeom prst="rect">
              <a:avLst/>
            </a:prstGeom>
          </p:spPr>
          <p:txBody>
            <a:bodyPr anchor="t" rtlCol="false" tIns="0" lIns="0" bIns="0" rIns="0">
              <a:spAutoFit/>
            </a:bodyPr>
            <a:lstStyle/>
            <a:p>
              <a:pPr algn="ctr" marL="0" indent="0" lvl="0">
                <a:lnSpc>
                  <a:spcPts val="4749"/>
                </a:lnSpc>
                <a:spcBef>
                  <a:spcPct val="0"/>
                </a:spcBef>
              </a:pPr>
              <a:r>
                <a:rPr lang="en-US" sz="3392">
                  <a:solidFill>
                    <a:srgbClr val="FDFDFD"/>
                  </a:solidFill>
                  <a:latin typeface="Montserrat"/>
                  <a:ea typeface="Montserrat"/>
                  <a:cs typeface="Montserrat"/>
                  <a:sym typeface="Montserrat"/>
                </a:rPr>
                <a:t>04</a:t>
              </a:r>
            </a:p>
          </p:txBody>
        </p:sp>
      </p:grpSp>
      <p:sp>
        <p:nvSpPr>
          <p:cNvPr name="TextBox 36" id="36"/>
          <p:cNvSpPr txBox="true"/>
          <p:nvPr/>
        </p:nvSpPr>
        <p:spPr>
          <a:xfrm rot="0">
            <a:off x="10342057" y="4319668"/>
            <a:ext cx="5768345" cy="631003"/>
          </a:xfrm>
          <a:prstGeom prst="rect">
            <a:avLst/>
          </a:prstGeom>
        </p:spPr>
        <p:txBody>
          <a:bodyPr anchor="t" rtlCol="false" tIns="0" lIns="0" bIns="0" rIns="0">
            <a:spAutoFit/>
          </a:bodyPr>
          <a:lstStyle/>
          <a:p>
            <a:pPr algn="l">
              <a:lnSpc>
                <a:spcPts val="2495"/>
              </a:lnSpc>
            </a:pPr>
            <a:r>
              <a:rPr lang="en-US" sz="1782" spc="-35">
                <a:solidFill>
                  <a:srgbClr val="000000"/>
                </a:solidFill>
                <a:latin typeface="Poppins"/>
                <a:ea typeface="Poppins"/>
                <a:cs typeface="Poppins"/>
                <a:sym typeface="Poppins"/>
              </a:rPr>
              <a:t>Sa</a:t>
            </a:r>
            <a:r>
              <a:rPr lang="en-US" sz="1782" spc="-35" strike="noStrike" u="none">
                <a:solidFill>
                  <a:srgbClr val="000000"/>
                </a:solidFill>
                <a:latin typeface="Poppins"/>
                <a:ea typeface="Poppins"/>
                <a:cs typeface="Poppins"/>
                <a:sym typeface="Poppins"/>
              </a:rPr>
              <a:t>nctions &amp; Watchlist Screening – Checks involvement with restricted entities.</a:t>
            </a:r>
          </a:p>
        </p:txBody>
      </p:sp>
      <p:grpSp>
        <p:nvGrpSpPr>
          <p:cNvPr name="Group 37" id="37"/>
          <p:cNvGrpSpPr/>
          <p:nvPr/>
        </p:nvGrpSpPr>
        <p:grpSpPr>
          <a:xfrm rot="0">
            <a:off x="8779385" y="5581429"/>
            <a:ext cx="1010068" cy="1010068"/>
            <a:chOff x="0" y="0"/>
            <a:chExt cx="1346757" cy="1346757"/>
          </a:xfrm>
        </p:grpSpPr>
        <p:sp>
          <p:nvSpPr>
            <p:cNvPr name="Freeform 38" id="38"/>
            <p:cNvSpPr/>
            <p:nvPr/>
          </p:nvSpPr>
          <p:spPr>
            <a:xfrm flipH="false" flipV="false" rot="0">
              <a:off x="0" y="0"/>
              <a:ext cx="1346757" cy="1346757"/>
            </a:xfrm>
            <a:custGeom>
              <a:avLst/>
              <a:gdLst/>
              <a:ahLst/>
              <a:cxnLst/>
              <a:rect r="r" b="b" t="t" l="l"/>
              <a:pathLst>
                <a:path h="1346757" w="1346757">
                  <a:moveTo>
                    <a:pt x="0" y="0"/>
                  </a:moveTo>
                  <a:lnTo>
                    <a:pt x="1346757" y="0"/>
                  </a:lnTo>
                  <a:lnTo>
                    <a:pt x="1346757" y="1346757"/>
                  </a:lnTo>
                  <a:lnTo>
                    <a:pt x="0" y="1346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39" id="39"/>
            <p:cNvSpPr txBox="true"/>
            <p:nvPr/>
          </p:nvSpPr>
          <p:spPr>
            <a:xfrm rot="0">
              <a:off x="137165" y="263724"/>
              <a:ext cx="1072427" cy="752634"/>
            </a:xfrm>
            <a:prstGeom prst="rect">
              <a:avLst/>
            </a:prstGeom>
          </p:spPr>
          <p:txBody>
            <a:bodyPr anchor="t" rtlCol="false" tIns="0" lIns="0" bIns="0" rIns="0">
              <a:spAutoFit/>
            </a:bodyPr>
            <a:lstStyle/>
            <a:p>
              <a:pPr algn="ctr" marL="0" indent="0" lvl="0">
                <a:lnSpc>
                  <a:spcPts val="4749"/>
                </a:lnSpc>
                <a:spcBef>
                  <a:spcPct val="0"/>
                </a:spcBef>
              </a:pPr>
              <a:r>
                <a:rPr lang="en-US" sz="3392">
                  <a:solidFill>
                    <a:srgbClr val="FDFDFD"/>
                  </a:solidFill>
                  <a:latin typeface="Montserrat"/>
                  <a:ea typeface="Montserrat"/>
                  <a:cs typeface="Montserrat"/>
                  <a:sym typeface="Montserrat"/>
                </a:rPr>
                <a:t>05</a:t>
              </a:r>
            </a:p>
          </p:txBody>
        </p:sp>
      </p:grpSp>
      <p:grpSp>
        <p:nvGrpSpPr>
          <p:cNvPr name="Group 40" id="40"/>
          <p:cNvGrpSpPr/>
          <p:nvPr/>
        </p:nvGrpSpPr>
        <p:grpSpPr>
          <a:xfrm rot="0">
            <a:off x="8484055" y="6992440"/>
            <a:ext cx="1010068" cy="1010068"/>
            <a:chOff x="0" y="0"/>
            <a:chExt cx="1346757" cy="1346757"/>
          </a:xfrm>
        </p:grpSpPr>
        <p:sp>
          <p:nvSpPr>
            <p:cNvPr name="Freeform 41" id="41"/>
            <p:cNvSpPr/>
            <p:nvPr/>
          </p:nvSpPr>
          <p:spPr>
            <a:xfrm flipH="false" flipV="false" rot="0">
              <a:off x="0" y="0"/>
              <a:ext cx="1346757" cy="1346757"/>
            </a:xfrm>
            <a:custGeom>
              <a:avLst/>
              <a:gdLst/>
              <a:ahLst/>
              <a:cxnLst/>
              <a:rect r="r" b="b" t="t" l="l"/>
              <a:pathLst>
                <a:path h="1346757" w="1346757">
                  <a:moveTo>
                    <a:pt x="0" y="0"/>
                  </a:moveTo>
                  <a:lnTo>
                    <a:pt x="1346757" y="0"/>
                  </a:lnTo>
                  <a:lnTo>
                    <a:pt x="1346757" y="1346757"/>
                  </a:lnTo>
                  <a:lnTo>
                    <a:pt x="0" y="1346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42" id="42"/>
            <p:cNvSpPr txBox="true"/>
            <p:nvPr/>
          </p:nvSpPr>
          <p:spPr>
            <a:xfrm rot="0">
              <a:off x="137165" y="263724"/>
              <a:ext cx="1072427" cy="752634"/>
            </a:xfrm>
            <a:prstGeom prst="rect">
              <a:avLst/>
            </a:prstGeom>
          </p:spPr>
          <p:txBody>
            <a:bodyPr anchor="t" rtlCol="false" tIns="0" lIns="0" bIns="0" rIns="0">
              <a:spAutoFit/>
            </a:bodyPr>
            <a:lstStyle/>
            <a:p>
              <a:pPr algn="ctr" marL="0" indent="0" lvl="0">
                <a:lnSpc>
                  <a:spcPts val="4749"/>
                </a:lnSpc>
                <a:spcBef>
                  <a:spcPct val="0"/>
                </a:spcBef>
              </a:pPr>
              <a:r>
                <a:rPr lang="en-US" sz="3392">
                  <a:solidFill>
                    <a:srgbClr val="FDFDFD"/>
                  </a:solidFill>
                  <a:latin typeface="Montserrat"/>
                  <a:ea typeface="Montserrat"/>
                  <a:cs typeface="Montserrat"/>
                  <a:sym typeface="Montserrat"/>
                </a:rPr>
                <a:t>06</a:t>
              </a:r>
            </a:p>
          </p:txBody>
        </p:sp>
      </p:grpSp>
      <p:grpSp>
        <p:nvGrpSpPr>
          <p:cNvPr name="Group 43" id="43"/>
          <p:cNvGrpSpPr/>
          <p:nvPr/>
        </p:nvGrpSpPr>
        <p:grpSpPr>
          <a:xfrm rot="0">
            <a:off x="7855027" y="8164433"/>
            <a:ext cx="1010068" cy="1010068"/>
            <a:chOff x="0" y="0"/>
            <a:chExt cx="1346757" cy="1346757"/>
          </a:xfrm>
        </p:grpSpPr>
        <p:sp>
          <p:nvSpPr>
            <p:cNvPr name="Freeform 44" id="44"/>
            <p:cNvSpPr/>
            <p:nvPr/>
          </p:nvSpPr>
          <p:spPr>
            <a:xfrm flipH="false" flipV="false" rot="0">
              <a:off x="0" y="0"/>
              <a:ext cx="1346757" cy="1346757"/>
            </a:xfrm>
            <a:custGeom>
              <a:avLst/>
              <a:gdLst/>
              <a:ahLst/>
              <a:cxnLst/>
              <a:rect r="r" b="b" t="t" l="l"/>
              <a:pathLst>
                <a:path h="1346757" w="1346757">
                  <a:moveTo>
                    <a:pt x="0" y="0"/>
                  </a:moveTo>
                  <a:lnTo>
                    <a:pt x="1346757" y="0"/>
                  </a:lnTo>
                  <a:lnTo>
                    <a:pt x="1346757" y="1346757"/>
                  </a:lnTo>
                  <a:lnTo>
                    <a:pt x="0" y="1346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45" id="45"/>
            <p:cNvSpPr txBox="true"/>
            <p:nvPr/>
          </p:nvSpPr>
          <p:spPr>
            <a:xfrm rot="0">
              <a:off x="137165" y="263724"/>
              <a:ext cx="1072427" cy="752634"/>
            </a:xfrm>
            <a:prstGeom prst="rect">
              <a:avLst/>
            </a:prstGeom>
          </p:spPr>
          <p:txBody>
            <a:bodyPr anchor="t" rtlCol="false" tIns="0" lIns="0" bIns="0" rIns="0">
              <a:spAutoFit/>
            </a:bodyPr>
            <a:lstStyle/>
            <a:p>
              <a:pPr algn="ctr" marL="0" indent="0" lvl="0">
                <a:lnSpc>
                  <a:spcPts val="4749"/>
                </a:lnSpc>
                <a:spcBef>
                  <a:spcPct val="0"/>
                </a:spcBef>
              </a:pPr>
              <a:r>
                <a:rPr lang="en-US" sz="3392">
                  <a:solidFill>
                    <a:srgbClr val="FDFDFD"/>
                  </a:solidFill>
                  <a:latin typeface="Montserrat"/>
                  <a:ea typeface="Montserrat"/>
                  <a:cs typeface="Montserrat"/>
                  <a:sym typeface="Montserrat"/>
                </a:rPr>
                <a:t>07</a:t>
              </a:r>
            </a:p>
          </p:txBody>
        </p:sp>
      </p:grpSp>
      <p:grpSp>
        <p:nvGrpSpPr>
          <p:cNvPr name="Group 46" id="46"/>
          <p:cNvGrpSpPr/>
          <p:nvPr/>
        </p:nvGrpSpPr>
        <p:grpSpPr>
          <a:xfrm rot="0">
            <a:off x="7183269" y="9239250"/>
            <a:ext cx="1010068" cy="1010068"/>
            <a:chOff x="0" y="0"/>
            <a:chExt cx="1346757" cy="1346757"/>
          </a:xfrm>
        </p:grpSpPr>
        <p:sp>
          <p:nvSpPr>
            <p:cNvPr name="Freeform 47" id="47"/>
            <p:cNvSpPr/>
            <p:nvPr/>
          </p:nvSpPr>
          <p:spPr>
            <a:xfrm flipH="false" flipV="false" rot="0">
              <a:off x="0" y="0"/>
              <a:ext cx="1346757" cy="1346757"/>
            </a:xfrm>
            <a:custGeom>
              <a:avLst/>
              <a:gdLst/>
              <a:ahLst/>
              <a:cxnLst/>
              <a:rect r="r" b="b" t="t" l="l"/>
              <a:pathLst>
                <a:path h="1346757" w="1346757">
                  <a:moveTo>
                    <a:pt x="0" y="0"/>
                  </a:moveTo>
                  <a:lnTo>
                    <a:pt x="1346757" y="0"/>
                  </a:lnTo>
                  <a:lnTo>
                    <a:pt x="1346757" y="1346757"/>
                  </a:lnTo>
                  <a:lnTo>
                    <a:pt x="0" y="1346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48" id="48"/>
            <p:cNvSpPr txBox="true"/>
            <p:nvPr/>
          </p:nvSpPr>
          <p:spPr>
            <a:xfrm rot="0">
              <a:off x="137165" y="263724"/>
              <a:ext cx="1072427" cy="752634"/>
            </a:xfrm>
            <a:prstGeom prst="rect">
              <a:avLst/>
            </a:prstGeom>
          </p:spPr>
          <p:txBody>
            <a:bodyPr anchor="t" rtlCol="false" tIns="0" lIns="0" bIns="0" rIns="0">
              <a:spAutoFit/>
            </a:bodyPr>
            <a:lstStyle/>
            <a:p>
              <a:pPr algn="ctr" marL="0" indent="0" lvl="0">
                <a:lnSpc>
                  <a:spcPts val="4749"/>
                </a:lnSpc>
                <a:spcBef>
                  <a:spcPct val="0"/>
                </a:spcBef>
              </a:pPr>
              <a:r>
                <a:rPr lang="en-US" sz="3392">
                  <a:solidFill>
                    <a:srgbClr val="FDFDFD"/>
                  </a:solidFill>
                  <a:latin typeface="Montserrat"/>
                  <a:ea typeface="Montserrat"/>
                  <a:cs typeface="Montserrat"/>
                  <a:sym typeface="Montserrat"/>
                </a:rPr>
                <a:t>08</a:t>
              </a:r>
            </a:p>
          </p:txBody>
        </p:sp>
      </p:grpSp>
      <p:sp>
        <p:nvSpPr>
          <p:cNvPr name="TextBox 49" id="49"/>
          <p:cNvSpPr txBox="true"/>
          <p:nvPr/>
        </p:nvSpPr>
        <p:spPr>
          <a:xfrm rot="0">
            <a:off x="10065678" y="5722381"/>
            <a:ext cx="6884601" cy="631003"/>
          </a:xfrm>
          <a:prstGeom prst="rect">
            <a:avLst/>
          </a:prstGeom>
        </p:spPr>
        <p:txBody>
          <a:bodyPr anchor="t" rtlCol="false" tIns="0" lIns="0" bIns="0" rIns="0">
            <a:spAutoFit/>
          </a:bodyPr>
          <a:lstStyle/>
          <a:p>
            <a:pPr algn="l">
              <a:lnSpc>
                <a:spcPts val="2495"/>
              </a:lnSpc>
            </a:pPr>
            <a:r>
              <a:rPr lang="en-US" sz="1782" spc="-35">
                <a:solidFill>
                  <a:srgbClr val="000000"/>
                </a:solidFill>
                <a:latin typeface="Poppins"/>
                <a:ea typeface="Poppins"/>
                <a:cs typeface="Poppins"/>
                <a:sym typeface="Poppins"/>
              </a:rPr>
              <a:t>Round-Number Tra</a:t>
            </a:r>
            <a:r>
              <a:rPr lang="en-US" sz="1782" spc="-35" strike="noStrike" u="none">
                <a:solidFill>
                  <a:srgbClr val="000000"/>
                </a:solidFill>
                <a:latin typeface="Poppins"/>
                <a:ea typeface="Poppins"/>
                <a:cs typeface="Poppins"/>
                <a:sym typeface="Poppins"/>
              </a:rPr>
              <a:t>nsactions – Identifies transactions with rounded amounts, often linked to fraud.</a:t>
            </a:r>
          </a:p>
        </p:txBody>
      </p:sp>
      <p:sp>
        <p:nvSpPr>
          <p:cNvPr name="TextBox 50" id="50"/>
          <p:cNvSpPr txBox="true"/>
          <p:nvPr/>
        </p:nvSpPr>
        <p:spPr>
          <a:xfrm rot="0">
            <a:off x="9818182" y="7205381"/>
            <a:ext cx="7074947" cy="631003"/>
          </a:xfrm>
          <a:prstGeom prst="rect">
            <a:avLst/>
          </a:prstGeom>
        </p:spPr>
        <p:txBody>
          <a:bodyPr anchor="t" rtlCol="false" tIns="0" lIns="0" bIns="0" rIns="0">
            <a:spAutoFit/>
          </a:bodyPr>
          <a:lstStyle/>
          <a:p>
            <a:pPr algn="l">
              <a:lnSpc>
                <a:spcPts val="2495"/>
              </a:lnSpc>
            </a:pPr>
            <a:r>
              <a:rPr lang="en-US" sz="1782" spc="-35">
                <a:solidFill>
                  <a:srgbClr val="000000"/>
                </a:solidFill>
                <a:latin typeface="Poppins"/>
                <a:ea typeface="Poppins"/>
                <a:cs typeface="Poppins"/>
                <a:sym typeface="Poppins"/>
              </a:rPr>
              <a:t>Politically Exposed Per</a:t>
            </a:r>
            <a:r>
              <a:rPr lang="en-US" sz="1782" spc="-35" strike="noStrike" u="none">
                <a:solidFill>
                  <a:srgbClr val="000000"/>
                </a:solidFill>
                <a:latin typeface="Poppins"/>
                <a:ea typeface="Poppins"/>
                <a:cs typeface="Poppins"/>
                <a:sym typeface="Poppins"/>
              </a:rPr>
              <a:t>sons (PEP) Involvement – Assesses if high-profile individuals are involved.</a:t>
            </a:r>
          </a:p>
        </p:txBody>
      </p:sp>
      <p:sp>
        <p:nvSpPr>
          <p:cNvPr name="TextBox 51" id="51"/>
          <p:cNvSpPr txBox="true"/>
          <p:nvPr/>
        </p:nvSpPr>
        <p:spPr>
          <a:xfrm rot="0">
            <a:off x="9112524" y="8526383"/>
            <a:ext cx="8075369" cy="317082"/>
          </a:xfrm>
          <a:prstGeom prst="rect">
            <a:avLst/>
          </a:prstGeom>
        </p:spPr>
        <p:txBody>
          <a:bodyPr anchor="t" rtlCol="false" tIns="0" lIns="0" bIns="0" rIns="0">
            <a:spAutoFit/>
          </a:bodyPr>
          <a:lstStyle/>
          <a:p>
            <a:pPr algn="l" marL="0" indent="0" lvl="1">
              <a:lnSpc>
                <a:spcPts val="2495"/>
              </a:lnSpc>
              <a:spcBef>
                <a:spcPct val="0"/>
              </a:spcBef>
            </a:pPr>
            <a:r>
              <a:rPr lang="en-US" sz="1782" spc="-35" strike="noStrike" u="none">
                <a:solidFill>
                  <a:srgbClr val="000000"/>
                </a:solidFill>
                <a:latin typeface="Poppins"/>
                <a:ea typeface="Poppins"/>
                <a:cs typeface="Poppins"/>
                <a:sym typeface="Poppins"/>
              </a:rPr>
              <a:t>Unusual Transaction Timing – Flags transactions with irregular patterns.</a:t>
            </a:r>
          </a:p>
        </p:txBody>
      </p:sp>
      <p:sp>
        <p:nvSpPr>
          <p:cNvPr name="TextBox 52" id="52"/>
          <p:cNvSpPr txBox="true"/>
          <p:nvPr/>
        </p:nvSpPr>
        <p:spPr>
          <a:xfrm rot="0">
            <a:off x="8407855" y="9612651"/>
            <a:ext cx="7613911" cy="317082"/>
          </a:xfrm>
          <a:prstGeom prst="rect">
            <a:avLst/>
          </a:prstGeom>
        </p:spPr>
        <p:txBody>
          <a:bodyPr anchor="t" rtlCol="false" tIns="0" lIns="0" bIns="0" rIns="0">
            <a:spAutoFit/>
          </a:bodyPr>
          <a:lstStyle/>
          <a:p>
            <a:pPr algn="l" marL="0" indent="0" lvl="1">
              <a:lnSpc>
                <a:spcPts val="2495"/>
              </a:lnSpc>
              <a:spcBef>
                <a:spcPct val="0"/>
              </a:spcBef>
            </a:pPr>
            <a:r>
              <a:rPr lang="en-US" sz="1782" spc="-35" strike="noStrike" u="none">
                <a:solidFill>
                  <a:srgbClr val="000000"/>
                </a:solidFill>
                <a:latin typeface="Poppins"/>
                <a:ea typeface="Poppins"/>
                <a:cs typeface="Poppins"/>
                <a:sym typeface="Poppins"/>
              </a:rPr>
              <a:t>Industry-Specific Risk Factors – Considers risks specific to industries.</a:t>
            </a:r>
          </a:p>
        </p:txBody>
      </p:sp>
      <p:grpSp>
        <p:nvGrpSpPr>
          <p:cNvPr name="Group 53" id="53"/>
          <p:cNvGrpSpPr/>
          <p:nvPr/>
        </p:nvGrpSpPr>
        <p:grpSpPr>
          <a:xfrm rot="0">
            <a:off x="7838780" y="2103373"/>
            <a:ext cx="373607" cy="373607"/>
            <a:chOff x="0" y="0"/>
            <a:chExt cx="812800" cy="812800"/>
          </a:xfrm>
        </p:grpSpPr>
        <p:sp>
          <p:nvSpPr>
            <p:cNvPr name="Freeform 54" id="5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55" id="55"/>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56" id="56"/>
          <p:cNvGrpSpPr/>
          <p:nvPr/>
        </p:nvGrpSpPr>
        <p:grpSpPr>
          <a:xfrm rot="0">
            <a:off x="8148911" y="3229624"/>
            <a:ext cx="373607" cy="373607"/>
            <a:chOff x="0" y="0"/>
            <a:chExt cx="812800" cy="812800"/>
          </a:xfrm>
        </p:grpSpPr>
        <p:sp>
          <p:nvSpPr>
            <p:cNvPr name="Freeform 57" id="5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58" id="58"/>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59" id="59"/>
          <p:cNvGrpSpPr/>
          <p:nvPr/>
        </p:nvGrpSpPr>
        <p:grpSpPr>
          <a:xfrm rot="0">
            <a:off x="7501499" y="8126333"/>
            <a:ext cx="373607" cy="373607"/>
            <a:chOff x="0" y="0"/>
            <a:chExt cx="812800" cy="812800"/>
          </a:xfrm>
        </p:grpSpPr>
        <p:sp>
          <p:nvSpPr>
            <p:cNvPr name="Freeform 60" id="6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61" id="61"/>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62" id="62"/>
          <p:cNvGrpSpPr/>
          <p:nvPr/>
        </p:nvGrpSpPr>
        <p:grpSpPr>
          <a:xfrm rot="0">
            <a:off x="6771562" y="9294477"/>
            <a:ext cx="373607" cy="373607"/>
            <a:chOff x="0" y="0"/>
            <a:chExt cx="812800" cy="812800"/>
          </a:xfrm>
        </p:grpSpPr>
        <p:sp>
          <p:nvSpPr>
            <p:cNvPr name="Freeform 63" id="6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64" id="64"/>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sp>
        <p:nvSpPr>
          <p:cNvPr name="Freeform 2" id="2"/>
          <p:cNvSpPr/>
          <p:nvPr/>
        </p:nvSpPr>
        <p:spPr>
          <a:xfrm flipH="false" flipV="false" rot="0">
            <a:off x="1389011" y="2270958"/>
            <a:ext cx="6589908" cy="3698586"/>
          </a:xfrm>
          <a:custGeom>
            <a:avLst/>
            <a:gdLst/>
            <a:ahLst/>
            <a:cxnLst/>
            <a:rect r="r" b="b" t="t" l="l"/>
            <a:pathLst>
              <a:path h="3698586" w="6589908">
                <a:moveTo>
                  <a:pt x="0" y="0"/>
                </a:moveTo>
                <a:lnTo>
                  <a:pt x="6589909" y="0"/>
                </a:lnTo>
                <a:lnTo>
                  <a:pt x="6589909" y="3698586"/>
                </a:lnTo>
                <a:lnTo>
                  <a:pt x="0" y="3698586"/>
                </a:lnTo>
                <a:lnTo>
                  <a:pt x="0" y="0"/>
                </a:lnTo>
                <a:close/>
              </a:path>
            </a:pathLst>
          </a:custGeom>
          <a:blipFill>
            <a:blip r:embed="rId2"/>
            <a:stretch>
              <a:fillRect l="0" t="0" r="0" b="0"/>
            </a:stretch>
          </a:blipFill>
        </p:spPr>
      </p:sp>
      <p:sp>
        <p:nvSpPr>
          <p:cNvPr name="Freeform 3" id="3"/>
          <p:cNvSpPr/>
          <p:nvPr/>
        </p:nvSpPr>
        <p:spPr>
          <a:xfrm flipH="false" flipV="false" rot="0">
            <a:off x="8163834" y="2664958"/>
            <a:ext cx="8735263" cy="6911777"/>
          </a:xfrm>
          <a:custGeom>
            <a:avLst/>
            <a:gdLst/>
            <a:ahLst/>
            <a:cxnLst/>
            <a:rect r="r" b="b" t="t" l="l"/>
            <a:pathLst>
              <a:path h="6911777" w="8735263">
                <a:moveTo>
                  <a:pt x="0" y="0"/>
                </a:moveTo>
                <a:lnTo>
                  <a:pt x="8735263" y="0"/>
                </a:lnTo>
                <a:lnTo>
                  <a:pt x="8735263" y="6911777"/>
                </a:lnTo>
                <a:lnTo>
                  <a:pt x="0" y="6911777"/>
                </a:lnTo>
                <a:lnTo>
                  <a:pt x="0" y="0"/>
                </a:lnTo>
                <a:close/>
              </a:path>
            </a:pathLst>
          </a:custGeom>
          <a:blipFill>
            <a:blip r:embed="rId3"/>
            <a:stretch>
              <a:fillRect l="0" t="0" r="0" b="0"/>
            </a:stretch>
          </a:blipFill>
        </p:spPr>
      </p:sp>
      <p:grpSp>
        <p:nvGrpSpPr>
          <p:cNvPr name="Group 4" id="4"/>
          <p:cNvGrpSpPr/>
          <p:nvPr/>
        </p:nvGrpSpPr>
        <p:grpSpPr>
          <a:xfrm rot="0">
            <a:off x="-2123887" y="-2346523"/>
            <a:ext cx="4693046" cy="4693046"/>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4245630" y="490238"/>
            <a:ext cx="11048495" cy="1019773"/>
            <a:chOff x="0" y="0"/>
            <a:chExt cx="3093824" cy="285559"/>
          </a:xfrm>
        </p:grpSpPr>
        <p:sp>
          <p:nvSpPr>
            <p:cNvPr name="Freeform 8" id="8"/>
            <p:cNvSpPr/>
            <p:nvPr/>
          </p:nvSpPr>
          <p:spPr>
            <a:xfrm flipH="false" flipV="false" rot="0">
              <a:off x="0" y="0"/>
              <a:ext cx="3093824" cy="285559"/>
            </a:xfrm>
            <a:custGeom>
              <a:avLst/>
              <a:gdLst/>
              <a:ahLst/>
              <a:cxnLst/>
              <a:rect r="r" b="b" t="t" l="l"/>
              <a:pathLst>
                <a:path h="285559" w="3093824">
                  <a:moveTo>
                    <a:pt x="0" y="0"/>
                  </a:moveTo>
                  <a:lnTo>
                    <a:pt x="3093824" y="0"/>
                  </a:lnTo>
                  <a:lnTo>
                    <a:pt x="3093824" y="285559"/>
                  </a:lnTo>
                  <a:lnTo>
                    <a:pt x="0" y="285559"/>
                  </a:lnTo>
                  <a:close/>
                </a:path>
              </a:pathLst>
            </a:custGeom>
            <a:solidFill>
              <a:srgbClr val="145DA0">
                <a:alpha val="95686"/>
              </a:srgbClr>
            </a:solidFill>
            <a:ln cap="sq">
              <a:noFill/>
              <a:prstDash val="solid"/>
              <a:miter/>
            </a:ln>
          </p:spPr>
        </p:sp>
        <p:sp>
          <p:nvSpPr>
            <p:cNvPr name="TextBox 9" id="9"/>
            <p:cNvSpPr txBox="true"/>
            <p:nvPr/>
          </p:nvSpPr>
          <p:spPr>
            <a:xfrm>
              <a:off x="0" y="-38100"/>
              <a:ext cx="3093824" cy="323659"/>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0" id="10"/>
          <p:cNvSpPr txBox="true"/>
          <p:nvPr/>
        </p:nvSpPr>
        <p:spPr>
          <a:xfrm rot="0">
            <a:off x="4655390" y="579755"/>
            <a:ext cx="10144116" cy="755015"/>
          </a:xfrm>
          <a:prstGeom prst="rect">
            <a:avLst/>
          </a:prstGeom>
        </p:spPr>
        <p:txBody>
          <a:bodyPr anchor="t" rtlCol="false" tIns="0" lIns="0" bIns="0" rIns="0">
            <a:spAutoFit/>
          </a:bodyPr>
          <a:lstStyle/>
          <a:p>
            <a:pPr algn="l" marL="0" indent="0" lvl="0">
              <a:lnSpc>
                <a:spcPts val="6160"/>
              </a:lnSpc>
              <a:spcBef>
                <a:spcPct val="0"/>
              </a:spcBef>
            </a:pPr>
            <a:r>
              <a:rPr lang="en-US" b="true" sz="4400" spc="695">
                <a:solidFill>
                  <a:srgbClr val="FFFFFF"/>
                </a:solidFill>
                <a:latin typeface="Cormorant Garamond Bold"/>
                <a:ea typeface="Cormorant Garamond Bold"/>
                <a:cs typeface="Cormorant Garamond Bold"/>
                <a:sym typeface="Cormorant Garamond Bold"/>
              </a:rPr>
              <a:t>Risk Trends for the Trained data</a:t>
            </a:r>
          </a:p>
        </p:txBody>
      </p:sp>
      <p:sp>
        <p:nvSpPr>
          <p:cNvPr name="TextBox 11" id="11"/>
          <p:cNvSpPr txBox="true"/>
          <p:nvPr/>
        </p:nvSpPr>
        <p:spPr>
          <a:xfrm rot="0">
            <a:off x="3672044" y="6082747"/>
            <a:ext cx="1898196" cy="389255"/>
          </a:xfrm>
          <a:prstGeom prst="rect">
            <a:avLst/>
          </a:prstGeom>
        </p:spPr>
        <p:txBody>
          <a:bodyPr anchor="t" rtlCol="false" tIns="0" lIns="0" bIns="0" rIns="0">
            <a:spAutoFit/>
          </a:bodyPr>
          <a:lstStyle/>
          <a:p>
            <a:pPr algn="ctr">
              <a:lnSpc>
                <a:spcPts val="3219"/>
              </a:lnSpc>
              <a:spcBef>
                <a:spcPct val="0"/>
              </a:spcBef>
            </a:pPr>
            <a:r>
              <a:rPr lang="en-US" b="true" sz="2299" u="sng">
                <a:solidFill>
                  <a:srgbClr val="000000"/>
                </a:solidFill>
                <a:latin typeface="Cormorant Garamond Bold"/>
                <a:ea typeface="Cormorant Garamond Bold"/>
                <a:cs typeface="Cormorant Garamond Bold"/>
                <a:sym typeface="Cormorant Garamond Bold"/>
              </a:rPr>
              <a:t>Model Accuracy</a:t>
            </a:r>
          </a:p>
        </p:txBody>
      </p:sp>
      <p:sp>
        <p:nvSpPr>
          <p:cNvPr name="Freeform 12" id="12"/>
          <p:cNvSpPr/>
          <p:nvPr/>
        </p:nvSpPr>
        <p:spPr>
          <a:xfrm flipH="false" flipV="false" rot="0">
            <a:off x="1028700" y="6729050"/>
            <a:ext cx="7253381" cy="3125684"/>
          </a:xfrm>
          <a:custGeom>
            <a:avLst/>
            <a:gdLst/>
            <a:ahLst/>
            <a:cxnLst/>
            <a:rect r="r" b="b" t="t" l="l"/>
            <a:pathLst>
              <a:path h="3125684" w="7253381">
                <a:moveTo>
                  <a:pt x="0" y="0"/>
                </a:moveTo>
                <a:lnTo>
                  <a:pt x="7253381" y="0"/>
                </a:lnTo>
                <a:lnTo>
                  <a:pt x="7253381" y="3125684"/>
                </a:lnTo>
                <a:lnTo>
                  <a:pt x="0" y="3125684"/>
                </a:lnTo>
                <a:lnTo>
                  <a:pt x="0" y="0"/>
                </a:lnTo>
                <a:close/>
              </a:path>
            </a:pathLst>
          </a:custGeom>
          <a:blipFill>
            <a:blip r:embed="rId4"/>
            <a:stretch>
              <a:fillRect l="0" t="0" r="0" b="0"/>
            </a:stretch>
          </a:blipFill>
        </p:spPr>
      </p:sp>
      <p:sp>
        <p:nvSpPr>
          <p:cNvPr name="TextBox 13" id="13"/>
          <p:cNvSpPr txBox="true"/>
          <p:nvPr/>
        </p:nvSpPr>
        <p:spPr>
          <a:xfrm rot="0">
            <a:off x="12001182" y="2109668"/>
            <a:ext cx="2388564" cy="389255"/>
          </a:xfrm>
          <a:prstGeom prst="rect">
            <a:avLst/>
          </a:prstGeom>
        </p:spPr>
        <p:txBody>
          <a:bodyPr anchor="t" rtlCol="false" tIns="0" lIns="0" bIns="0" rIns="0">
            <a:spAutoFit/>
          </a:bodyPr>
          <a:lstStyle/>
          <a:p>
            <a:pPr algn="ctr">
              <a:lnSpc>
                <a:spcPts val="3219"/>
              </a:lnSpc>
              <a:spcBef>
                <a:spcPct val="0"/>
              </a:spcBef>
            </a:pPr>
            <a:r>
              <a:rPr lang="en-US" b="true" sz="2299" u="sng">
                <a:solidFill>
                  <a:srgbClr val="000000"/>
                </a:solidFill>
                <a:latin typeface="Cormorant Garamond Bold"/>
                <a:ea typeface="Cormorant Garamond Bold"/>
                <a:cs typeface="Cormorant Garamond Bold"/>
                <a:sym typeface="Cormorant Garamond Bold"/>
              </a:rPr>
              <a:t>C</a:t>
            </a:r>
            <a:r>
              <a:rPr lang="en-US" b="true" sz="2299" u="sng">
                <a:solidFill>
                  <a:srgbClr val="000000"/>
                </a:solidFill>
                <a:latin typeface="Cormorant Garamond Bold"/>
                <a:ea typeface="Cormorant Garamond Bold"/>
                <a:cs typeface="Cormorant Garamond Bold"/>
                <a:sym typeface="Cormorant Garamond Bold"/>
              </a:rPr>
              <a:t>orrelation Analysis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028700" y="7200888"/>
            <a:ext cx="15170493" cy="1618901"/>
            <a:chOff x="0" y="0"/>
            <a:chExt cx="4248075" cy="453328"/>
          </a:xfrm>
        </p:grpSpPr>
        <p:sp>
          <p:nvSpPr>
            <p:cNvPr name="Freeform 3" id="3"/>
            <p:cNvSpPr/>
            <p:nvPr/>
          </p:nvSpPr>
          <p:spPr>
            <a:xfrm flipH="false" flipV="false" rot="0">
              <a:off x="0" y="0"/>
              <a:ext cx="4248075" cy="453328"/>
            </a:xfrm>
            <a:custGeom>
              <a:avLst/>
              <a:gdLst/>
              <a:ahLst/>
              <a:cxnLst/>
              <a:rect r="r" b="b" t="t" l="l"/>
              <a:pathLst>
                <a:path h="453328" w="4248075">
                  <a:moveTo>
                    <a:pt x="0" y="0"/>
                  </a:moveTo>
                  <a:lnTo>
                    <a:pt x="4248075" y="0"/>
                  </a:lnTo>
                  <a:lnTo>
                    <a:pt x="4248075" y="453328"/>
                  </a:lnTo>
                  <a:lnTo>
                    <a:pt x="0" y="453328"/>
                  </a:lnTo>
                  <a:close/>
                </a:path>
              </a:pathLst>
            </a:custGeom>
            <a:solidFill>
              <a:srgbClr val="145DA0">
                <a:alpha val="95686"/>
              </a:srgbClr>
            </a:solidFill>
            <a:ln cap="sq">
              <a:noFill/>
              <a:prstDash val="solid"/>
              <a:miter/>
            </a:ln>
          </p:spPr>
        </p:sp>
        <p:sp>
          <p:nvSpPr>
            <p:cNvPr name="TextBox 4" id="4"/>
            <p:cNvSpPr txBox="true"/>
            <p:nvPr/>
          </p:nvSpPr>
          <p:spPr>
            <a:xfrm>
              <a:off x="0" y="-38100"/>
              <a:ext cx="4248075" cy="491428"/>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5" id="5"/>
          <p:cNvGrpSpPr/>
          <p:nvPr/>
        </p:nvGrpSpPr>
        <p:grpSpPr>
          <a:xfrm rot="0">
            <a:off x="1028700" y="8829309"/>
            <a:ext cx="7523780" cy="428991"/>
            <a:chOff x="0" y="0"/>
            <a:chExt cx="2106826" cy="120127"/>
          </a:xfrm>
        </p:grpSpPr>
        <p:sp>
          <p:nvSpPr>
            <p:cNvPr name="Freeform 6" id="6"/>
            <p:cNvSpPr/>
            <p:nvPr/>
          </p:nvSpPr>
          <p:spPr>
            <a:xfrm flipH="false" flipV="false" rot="0">
              <a:off x="0" y="0"/>
              <a:ext cx="2106826" cy="120127"/>
            </a:xfrm>
            <a:custGeom>
              <a:avLst/>
              <a:gdLst/>
              <a:ahLst/>
              <a:cxnLst/>
              <a:rect r="r" b="b" t="t" l="l"/>
              <a:pathLst>
                <a:path h="120127" w="2106826">
                  <a:moveTo>
                    <a:pt x="0" y="0"/>
                  </a:moveTo>
                  <a:lnTo>
                    <a:pt x="2106826" y="0"/>
                  </a:lnTo>
                  <a:lnTo>
                    <a:pt x="2106826" y="120127"/>
                  </a:lnTo>
                  <a:lnTo>
                    <a:pt x="0" y="120127"/>
                  </a:lnTo>
                  <a:close/>
                </a:path>
              </a:pathLst>
            </a:custGeom>
            <a:solidFill>
              <a:srgbClr val="145DA0">
                <a:alpha val="48627"/>
              </a:srgbClr>
            </a:solidFill>
            <a:ln cap="sq">
              <a:noFill/>
              <a:prstDash val="solid"/>
              <a:miter/>
            </a:ln>
          </p:spPr>
        </p:sp>
        <p:sp>
          <p:nvSpPr>
            <p:cNvPr name="TextBox 7" id="7"/>
            <p:cNvSpPr txBox="true"/>
            <p:nvPr/>
          </p:nvSpPr>
          <p:spPr>
            <a:xfrm>
              <a:off x="0" y="-38100"/>
              <a:ext cx="2106826" cy="158227"/>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8" id="8"/>
          <p:cNvGrpSpPr/>
          <p:nvPr/>
        </p:nvGrpSpPr>
        <p:grpSpPr>
          <a:xfrm rot="0">
            <a:off x="15238003" y="8290589"/>
            <a:ext cx="7523780" cy="75237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1" id="11"/>
          <p:cNvGrpSpPr/>
          <p:nvPr/>
        </p:nvGrpSpPr>
        <p:grpSpPr>
          <a:xfrm rot="0">
            <a:off x="-3724222" y="-4507687"/>
            <a:ext cx="5924489" cy="592448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4" id="14"/>
          <p:cNvGrpSpPr/>
          <p:nvPr/>
        </p:nvGrpSpPr>
        <p:grpSpPr>
          <a:xfrm rot="0">
            <a:off x="1656602" y="490238"/>
            <a:ext cx="3210188" cy="1019773"/>
            <a:chOff x="0" y="0"/>
            <a:chExt cx="898924" cy="285559"/>
          </a:xfrm>
        </p:grpSpPr>
        <p:sp>
          <p:nvSpPr>
            <p:cNvPr name="Freeform 15" id="15"/>
            <p:cNvSpPr/>
            <p:nvPr/>
          </p:nvSpPr>
          <p:spPr>
            <a:xfrm flipH="false" flipV="false" rot="0">
              <a:off x="0" y="0"/>
              <a:ext cx="898924" cy="285559"/>
            </a:xfrm>
            <a:custGeom>
              <a:avLst/>
              <a:gdLst/>
              <a:ahLst/>
              <a:cxnLst/>
              <a:rect r="r" b="b" t="t" l="l"/>
              <a:pathLst>
                <a:path h="285559" w="898924">
                  <a:moveTo>
                    <a:pt x="0" y="0"/>
                  </a:moveTo>
                  <a:lnTo>
                    <a:pt x="898924" y="0"/>
                  </a:lnTo>
                  <a:lnTo>
                    <a:pt x="898924" y="285559"/>
                  </a:lnTo>
                  <a:lnTo>
                    <a:pt x="0" y="285559"/>
                  </a:lnTo>
                  <a:close/>
                </a:path>
              </a:pathLst>
            </a:custGeom>
            <a:solidFill>
              <a:srgbClr val="145DA0">
                <a:alpha val="95686"/>
              </a:srgbClr>
            </a:solidFill>
            <a:ln cap="sq">
              <a:noFill/>
              <a:prstDash val="solid"/>
              <a:miter/>
            </a:ln>
          </p:spPr>
        </p:sp>
        <p:sp>
          <p:nvSpPr>
            <p:cNvPr name="TextBox 16" id="16"/>
            <p:cNvSpPr txBox="true"/>
            <p:nvPr/>
          </p:nvSpPr>
          <p:spPr>
            <a:xfrm>
              <a:off x="0" y="-38100"/>
              <a:ext cx="898924" cy="323659"/>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17" id="17"/>
          <p:cNvSpPr txBox="true"/>
          <p:nvPr/>
        </p:nvSpPr>
        <p:spPr>
          <a:xfrm rot="0">
            <a:off x="1919850" y="346682"/>
            <a:ext cx="2870740" cy="1070120"/>
          </a:xfrm>
          <a:prstGeom prst="rect">
            <a:avLst/>
          </a:prstGeom>
        </p:spPr>
        <p:txBody>
          <a:bodyPr anchor="t" rtlCol="false" tIns="0" lIns="0" bIns="0" rIns="0">
            <a:spAutoFit/>
          </a:bodyPr>
          <a:lstStyle/>
          <a:p>
            <a:pPr algn="l" marL="0" indent="0" lvl="0">
              <a:lnSpc>
                <a:spcPts val="8742"/>
              </a:lnSpc>
              <a:spcBef>
                <a:spcPct val="0"/>
              </a:spcBef>
            </a:pPr>
            <a:r>
              <a:rPr lang="en-US" b="true" sz="6244" spc="967">
                <a:solidFill>
                  <a:srgbClr val="FDFDFD"/>
                </a:solidFill>
                <a:latin typeface="Cormorant Garamond Bold"/>
                <a:ea typeface="Cormorant Garamond Bold"/>
                <a:cs typeface="Cormorant Garamond Bold"/>
                <a:sym typeface="Cormorant Garamond Bold"/>
              </a:rPr>
              <a:t>Result</a:t>
            </a:r>
          </a:p>
        </p:txBody>
      </p:sp>
      <p:sp>
        <p:nvSpPr>
          <p:cNvPr name="TextBox 18" id="18"/>
          <p:cNvSpPr txBox="true"/>
          <p:nvPr/>
        </p:nvSpPr>
        <p:spPr>
          <a:xfrm rot="0">
            <a:off x="1316267" y="7267572"/>
            <a:ext cx="14453375" cy="1407436"/>
          </a:xfrm>
          <a:prstGeom prst="rect">
            <a:avLst/>
          </a:prstGeom>
        </p:spPr>
        <p:txBody>
          <a:bodyPr anchor="t" rtlCol="false" tIns="0" lIns="0" bIns="0" rIns="0">
            <a:spAutoFit/>
          </a:bodyPr>
          <a:lstStyle/>
          <a:p>
            <a:pPr algn="just" marL="0" indent="0" lvl="0">
              <a:lnSpc>
                <a:spcPts val="3799"/>
              </a:lnSpc>
              <a:spcBef>
                <a:spcPct val="0"/>
              </a:spcBef>
            </a:pPr>
            <a:r>
              <a:rPr lang="en-US" sz="2714" spc="-54">
                <a:solidFill>
                  <a:srgbClr val="FDFDFD"/>
                </a:solidFill>
                <a:latin typeface="Cormorant Garamond"/>
                <a:ea typeface="Cormorant Garamond"/>
                <a:cs typeface="Cormorant Garamond"/>
                <a:sym typeface="Cormorant Garamond"/>
              </a:rPr>
              <a:t>Output gene</a:t>
            </a:r>
            <a:r>
              <a:rPr lang="en-US" sz="2714" spc="-54" strike="noStrike" u="none">
                <a:solidFill>
                  <a:srgbClr val="FDFDFD"/>
                </a:solidFill>
                <a:latin typeface="Cormorant Garamond"/>
                <a:ea typeface="Cormorant Garamond"/>
                <a:cs typeface="Cormorant Garamond"/>
                <a:sym typeface="Cormorant Garamond"/>
              </a:rPr>
              <a:t>rated includes the risk scores based on the predictions done my our ML model through the TRAIN DATASET that we've used to understand the patterns of how risk score and entity types are calculated. A new excel file is automatically generated as an output.</a:t>
            </a:r>
          </a:p>
        </p:txBody>
      </p:sp>
      <p:sp>
        <p:nvSpPr>
          <p:cNvPr name="Freeform 19" id="19"/>
          <p:cNvSpPr/>
          <p:nvPr/>
        </p:nvSpPr>
        <p:spPr>
          <a:xfrm flipH="false" flipV="false" rot="0">
            <a:off x="4884388" y="1551434"/>
            <a:ext cx="11168176" cy="5639929"/>
          </a:xfrm>
          <a:custGeom>
            <a:avLst/>
            <a:gdLst/>
            <a:ahLst/>
            <a:cxnLst/>
            <a:rect r="r" b="b" t="t" l="l"/>
            <a:pathLst>
              <a:path h="5639929" w="11168176">
                <a:moveTo>
                  <a:pt x="0" y="0"/>
                </a:moveTo>
                <a:lnTo>
                  <a:pt x="11168175" y="0"/>
                </a:lnTo>
                <a:lnTo>
                  <a:pt x="11168175" y="5639929"/>
                </a:lnTo>
                <a:lnTo>
                  <a:pt x="0" y="5639929"/>
                </a:lnTo>
                <a:lnTo>
                  <a:pt x="0" y="0"/>
                </a:lnTo>
                <a:close/>
              </a:path>
            </a:pathLst>
          </a:custGeom>
          <a:blipFill>
            <a:blip r:embed="rId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sp>
        <p:nvSpPr>
          <p:cNvPr name="TextBox 2" id="2"/>
          <p:cNvSpPr txBox="true"/>
          <p:nvPr/>
        </p:nvSpPr>
        <p:spPr>
          <a:xfrm rot="0">
            <a:off x="2713591" y="3793995"/>
            <a:ext cx="8819592" cy="1567432"/>
          </a:xfrm>
          <a:prstGeom prst="rect">
            <a:avLst/>
          </a:prstGeom>
        </p:spPr>
        <p:txBody>
          <a:bodyPr anchor="t" rtlCol="false" tIns="0" lIns="0" bIns="0" rIns="0">
            <a:spAutoFit/>
          </a:bodyPr>
          <a:lstStyle/>
          <a:p>
            <a:pPr algn="l" marL="0" indent="0" lvl="0">
              <a:lnSpc>
                <a:spcPts val="12831"/>
              </a:lnSpc>
              <a:spcBef>
                <a:spcPct val="0"/>
              </a:spcBef>
            </a:pPr>
            <a:r>
              <a:rPr lang="en-US" b="true" sz="9165">
                <a:solidFill>
                  <a:srgbClr val="051D40"/>
                </a:solidFill>
                <a:latin typeface="Cormorant Garamond Bold"/>
                <a:ea typeface="Cormorant Garamond Bold"/>
                <a:cs typeface="Cormorant Garamond Bold"/>
                <a:sym typeface="Cormorant Garamond Bold"/>
              </a:rPr>
              <a:t>THANK YOU!</a:t>
            </a:r>
          </a:p>
        </p:txBody>
      </p:sp>
      <p:sp>
        <p:nvSpPr>
          <p:cNvPr name="Freeform 3" id="3"/>
          <p:cNvSpPr/>
          <p:nvPr/>
        </p:nvSpPr>
        <p:spPr>
          <a:xfrm flipH="false" flipV="false" rot="0">
            <a:off x="12398912" y="967949"/>
            <a:ext cx="5889088" cy="8229600"/>
          </a:xfrm>
          <a:custGeom>
            <a:avLst/>
            <a:gdLst/>
            <a:ahLst/>
            <a:cxnLst/>
            <a:rect r="r" b="b" t="t" l="l"/>
            <a:pathLst>
              <a:path h="8229600" w="5889088">
                <a:moveTo>
                  <a:pt x="0" y="0"/>
                </a:moveTo>
                <a:lnTo>
                  <a:pt x="5889088" y="0"/>
                </a:lnTo>
                <a:lnTo>
                  <a:pt x="5889088" y="8229600"/>
                </a:lnTo>
                <a:lnTo>
                  <a:pt x="0" y="8229600"/>
                </a:lnTo>
                <a:lnTo>
                  <a:pt x="0" y="0"/>
                </a:lnTo>
                <a:close/>
              </a:path>
            </a:pathLst>
          </a:custGeom>
          <a:blipFill>
            <a:blip r:embed="rId2"/>
            <a:stretch>
              <a:fillRect l="0" t="-3703" r="0" b="-3703"/>
            </a:stretch>
          </a:blipFill>
        </p:spPr>
      </p:sp>
      <p:grpSp>
        <p:nvGrpSpPr>
          <p:cNvPr name="Group 4" id="4"/>
          <p:cNvGrpSpPr/>
          <p:nvPr/>
        </p:nvGrpSpPr>
        <p:grpSpPr>
          <a:xfrm rot="0">
            <a:off x="12398912" y="0"/>
            <a:ext cx="5889088" cy="756959"/>
            <a:chOff x="0" y="0"/>
            <a:chExt cx="1551036" cy="199364"/>
          </a:xfrm>
        </p:grpSpPr>
        <p:sp>
          <p:nvSpPr>
            <p:cNvPr name="Freeform 5" id="5"/>
            <p:cNvSpPr/>
            <p:nvPr/>
          </p:nvSpPr>
          <p:spPr>
            <a:xfrm flipH="false" flipV="false" rot="0">
              <a:off x="0" y="0"/>
              <a:ext cx="1551036" cy="199364"/>
            </a:xfrm>
            <a:custGeom>
              <a:avLst/>
              <a:gdLst/>
              <a:ahLst/>
              <a:cxnLst/>
              <a:rect r="r" b="b" t="t" l="l"/>
              <a:pathLst>
                <a:path h="199364" w="1551036">
                  <a:moveTo>
                    <a:pt x="0" y="0"/>
                  </a:moveTo>
                  <a:lnTo>
                    <a:pt x="1551036" y="0"/>
                  </a:lnTo>
                  <a:lnTo>
                    <a:pt x="1551036" y="199364"/>
                  </a:lnTo>
                  <a:lnTo>
                    <a:pt x="0" y="199364"/>
                  </a:lnTo>
                  <a:close/>
                </a:path>
              </a:pathLst>
            </a:custGeom>
            <a:solidFill>
              <a:srgbClr val="5B98BA"/>
            </a:solidFill>
            <a:ln cap="sq">
              <a:noFill/>
              <a:prstDash val="solid"/>
              <a:miter/>
            </a:ln>
          </p:spPr>
        </p:sp>
        <p:sp>
          <p:nvSpPr>
            <p:cNvPr name="TextBox 6" id="6"/>
            <p:cNvSpPr txBox="true"/>
            <p:nvPr/>
          </p:nvSpPr>
          <p:spPr>
            <a:xfrm>
              <a:off x="0" y="-38100"/>
              <a:ext cx="1551036" cy="23746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2398912" y="9530041"/>
            <a:ext cx="5889088" cy="756959"/>
            <a:chOff x="0" y="0"/>
            <a:chExt cx="1551036" cy="199364"/>
          </a:xfrm>
        </p:grpSpPr>
        <p:sp>
          <p:nvSpPr>
            <p:cNvPr name="Freeform 8" id="8"/>
            <p:cNvSpPr/>
            <p:nvPr/>
          </p:nvSpPr>
          <p:spPr>
            <a:xfrm flipH="false" flipV="false" rot="0">
              <a:off x="0" y="0"/>
              <a:ext cx="1551036" cy="199364"/>
            </a:xfrm>
            <a:custGeom>
              <a:avLst/>
              <a:gdLst/>
              <a:ahLst/>
              <a:cxnLst/>
              <a:rect r="r" b="b" t="t" l="l"/>
              <a:pathLst>
                <a:path h="199364" w="1551036">
                  <a:moveTo>
                    <a:pt x="0" y="0"/>
                  </a:moveTo>
                  <a:lnTo>
                    <a:pt x="1551036" y="0"/>
                  </a:lnTo>
                  <a:lnTo>
                    <a:pt x="1551036" y="199364"/>
                  </a:lnTo>
                  <a:lnTo>
                    <a:pt x="0" y="199364"/>
                  </a:lnTo>
                  <a:close/>
                </a:path>
              </a:pathLst>
            </a:custGeom>
            <a:solidFill>
              <a:srgbClr val="5B98BA"/>
            </a:solidFill>
            <a:ln cap="sq">
              <a:noFill/>
              <a:prstDash val="solid"/>
              <a:miter/>
            </a:ln>
          </p:spPr>
        </p:sp>
        <p:sp>
          <p:nvSpPr>
            <p:cNvPr name="TextBox 9" id="9"/>
            <p:cNvSpPr txBox="true"/>
            <p:nvPr/>
          </p:nvSpPr>
          <p:spPr>
            <a:xfrm>
              <a:off x="0" y="-38100"/>
              <a:ext cx="1551036" cy="237464"/>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4925441" y="3609788"/>
            <a:ext cx="9392643" cy="9529477"/>
          </a:xfrm>
          <a:custGeom>
            <a:avLst/>
            <a:gdLst/>
            <a:ahLst/>
            <a:cxnLst/>
            <a:rect r="r" b="b" t="t" l="l"/>
            <a:pathLst>
              <a:path h="9529477" w="9392643">
                <a:moveTo>
                  <a:pt x="0" y="0"/>
                </a:moveTo>
                <a:lnTo>
                  <a:pt x="9392643" y="0"/>
                </a:lnTo>
                <a:lnTo>
                  <a:pt x="9392643" y="9529476"/>
                </a:lnTo>
                <a:lnTo>
                  <a:pt x="0" y="9529476"/>
                </a:lnTo>
                <a:lnTo>
                  <a:pt x="0" y="0"/>
                </a:lnTo>
                <a:close/>
              </a:path>
            </a:pathLst>
          </a:custGeom>
          <a:blipFill>
            <a:blip r:embed="rId3">
              <a:alphaModFix amt="20999"/>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DAGi1GAPTDQ</dc:identifier>
  <dcterms:modified xsi:type="dcterms:W3CDTF">2011-08-01T06:04:30Z</dcterms:modified>
  <cp:revision>1</cp:revision>
  <dc:title>AI-Driven Entity Intelligence &amp; Risk Analysis</dc:title>
</cp:coreProperties>
</file>

<file path=docProps/thumbnail.jpeg>
</file>